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9" r:id="rId5"/>
  </p:sldMasterIdLst>
  <p:notesMasterIdLst>
    <p:notesMasterId r:id="rId22"/>
  </p:notesMasterIdLst>
  <p:handoutMasterIdLst>
    <p:handoutMasterId r:id="rId23"/>
  </p:handoutMasterIdLst>
  <p:sldIdLst>
    <p:sldId id="257" r:id="rId6"/>
    <p:sldId id="258" r:id="rId7"/>
    <p:sldId id="266" r:id="rId8"/>
    <p:sldId id="271" r:id="rId9"/>
    <p:sldId id="267" r:id="rId10"/>
    <p:sldId id="268" r:id="rId11"/>
    <p:sldId id="269" r:id="rId12"/>
    <p:sldId id="270" r:id="rId13"/>
    <p:sldId id="272" r:id="rId14"/>
    <p:sldId id="277" r:id="rId15"/>
    <p:sldId id="273" r:id="rId16"/>
    <p:sldId id="274" r:id="rId17"/>
    <p:sldId id="275" r:id="rId18"/>
    <p:sldId id="276" r:id="rId19"/>
    <p:sldId id="264" r:id="rId20"/>
    <p:sldId id="26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99" autoAdjust="0"/>
    <p:restoredTop sz="94660"/>
  </p:normalViewPr>
  <p:slideViewPr>
    <p:cSldViewPr>
      <p:cViewPr varScale="1">
        <p:scale>
          <a:sx n="95" d="100"/>
          <a:sy n="95" d="100"/>
        </p:scale>
        <p:origin x="-1936" y="-112"/>
      </p:cViewPr>
      <p:guideLst>
        <p:guide orient="horz" pos="2160"/>
        <p:guide pos="2880"/>
      </p:guideLst>
    </p:cSldViewPr>
  </p:slideViewPr>
  <p:notesTextViewPr>
    <p:cViewPr>
      <p:scale>
        <a:sx n="100" d="100"/>
        <a:sy n="100" d="100"/>
      </p:scale>
      <p:origin x="0" y="0"/>
    </p:cViewPr>
  </p:notesTextViewPr>
  <p:notesViewPr>
    <p:cSldViewPr>
      <p:cViewPr varScale="1">
        <p:scale>
          <a:sx n="101" d="100"/>
          <a:sy n="101" d="100"/>
        </p:scale>
        <p:origin x="174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0D2FEA-5D92-4EBD-945F-8FB885C1E952}" type="datetimeFigureOut">
              <a:rPr lang="nl-BE" smtClean="0"/>
              <a:pPr/>
              <a:t>06/04/22</a:t>
            </a:fld>
            <a:endParaRPr lang="nl-BE"/>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2C29991-593D-45ED-A90E-B10C5C622FB3}" type="slidenum">
              <a:rPr lang="nl-BE" smtClean="0"/>
              <a:pPr/>
              <a:t>‹Nr.›</a:t>
            </a:fld>
            <a:endParaRPr lang="nl-BE"/>
          </a:p>
        </p:txBody>
      </p:sp>
    </p:spTree>
    <p:extLst>
      <p:ext uri="{BB962C8B-B14F-4D97-AF65-F5344CB8AC3E}">
        <p14:creationId xmlns:p14="http://schemas.microsoft.com/office/powerpoint/2010/main" val="34777301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D0028D-4DAD-4C2A-8FE2-0B99968BF406}" type="datetimeFigureOut">
              <a:rPr lang="nl-NL" smtClean="0"/>
              <a:pPr/>
              <a:t>06/04/22</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795546-98C9-42F1-8DA4-7E50A0D843A9}" type="slidenum">
              <a:rPr lang="nl-NL" smtClean="0"/>
              <a:pPr/>
              <a:t>‹Nr.›</a:t>
            </a:fld>
            <a:endParaRPr lang="nl-NL"/>
          </a:p>
        </p:txBody>
      </p:sp>
    </p:spTree>
    <p:extLst>
      <p:ext uri="{BB962C8B-B14F-4D97-AF65-F5344CB8AC3E}">
        <p14:creationId xmlns:p14="http://schemas.microsoft.com/office/powerpoint/2010/main" val="32801486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B4795546-98C9-42F1-8DA4-7E50A0D843A9}" type="slidenum">
              <a:rPr lang="nl-NL" smtClean="0"/>
              <a:pPr/>
              <a:t>1</a:t>
            </a:fld>
            <a:endParaRPr lang="nl-NL"/>
          </a:p>
        </p:txBody>
      </p:sp>
    </p:spTree>
    <p:extLst>
      <p:ext uri="{BB962C8B-B14F-4D97-AF65-F5344CB8AC3E}">
        <p14:creationId xmlns:p14="http://schemas.microsoft.com/office/powerpoint/2010/main" val="2357391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4795546-98C9-42F1-8DA4-7E50A0D843A9}" type="slidenum">
              <a:rPr lang="nl-NL" smtClean="0"/>
              <a:pPr/>
              <a:t>11</a:t>
            </a:fld>
            <a:endParaRPr lang="nl-NL"/>
          </a:p>
        </p:txBody>
      </p:sp>
    </p:spTree>
    <p:extLst>
      <p:ext uri="{BB962C8B-B14F-4D97-AF65-F5344CB8AC3E}">
        <p14:creationId xmlns:p14="http://schemas.microsoft.com/office/powerpoint/2010/main" val="280760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4795546-98C9-42F1-8DA4-7E50A0D843A9}" type="slidenum">
              <a:rPr lang="nl-NL" smtClean="0"/>
              <a:pPr/>
              <a:t>12</a:t>
            </a:fld>
            <a:endParaRPr lang="nl-NL"/>
          </a:p>
        </p:txBody>
      </p:sp>
    </p:spTree>
    <p:extLst>
      <p:ext uri="{BB962C8B-B14F-4D97-AF65-F5344CB8AC3E}">
        <p14:creationId xmlns:p14="http://schemas.microsoft.com/office/powerpoint/2010/main" val="3937311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4795546-98C9-42F1-8DA4-7E50A0D843A9}" type="slidenum">
              <a:rPr lang="nl-NL" smtClean="0"/>
              <a:pPr/>
              <a:t>13</a:t>
            </a:fld>
            <a:endParaRPr lang="nl-NL"/>
          </a:p>
        </p:txBody>
      </p:sp>
    </p:spTree>
    <p:extLst>
      <p:ext uri="{BB962C8B-B14F-4D97-AF65-F5344CB8AC3E}">
        <p14:creationId xmlns:p14="http://schemas.microsoft.com/office/powerpoint/2010/main" val="862087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4795546-98C9-42F1-8DA4-7E50A0D843A9}" type="slidenum">
              <a:rPr lang="nl-NL" smtClean="0"/>
              <a:pPr/>
              <a:t>14</a:t>
            </a:fld>
            <a:endParaRPr lang="nl-NL"/>
          </a:p>
        </p:txBody>
      </p:sp>
    </p:spTree>
    <p:extLst>
      <p:ext uri="{BB962C8B-B14F-4D97-AF65-F5344CB8AC3E}">
        <p14:creationId xmlns:p14="http://schemas.microsoft.com/office/powerpoint/2010/main" val="1251536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Wellant basis tekst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atum 3"/>
          <p:cNvSpPr>
            <a:spLocks noGrp="1"/>
          </p:cNvSpPr>
          <p:nvPr>
            <p:ph type="dt" sz="half" idx="10"/>
          </p:nvPr>
        </p:nvSpPr>
        <p:spPr>
          <a:xfrm>
            <a:off x="4648993" y="6461333"/>
            <a:ext cx="1170430" cy="349189"/>
          </a:xfrm>
        </p:spPr>
        <p:txBody>
          <a:bodyPr/>
          <a:lstStyle/>
          <a:p>
            <a:fld id="{D30155A4-545B-421A-BB8D-900B0C45B0D4}" type="datetime3">
              <a:rPr lang="en-GB" smtClean="0"/>
              <a:pPr/>
              <a:t>6 abril 2022</a:t>
            </a:fld>
            <a:endParaRPr lang="nl-NL"/>
          </a:p>
        </p:txBody>
      </p:sp>
      <p:sp>
        <p:nvSpPr>
          <p:cNvPr id="5" name="Tijdelijke aanduiding voor voettekst 4"/>
          <p:cNvSpPr>
            <a:spLocks noGrp="1"/>
          </p:cNvSpPr>
          <p:nvPr>
            <p:ph type="ftr" sz="quarter" idx="11"/>
          </p:nvPr>
        </p:nvSpPr>
        <p:spPr>
          <a:xfrm>
            <a:off x="2768572" y="6461333"/>
            <a:ext cx="1511714" cy="349189"/>
          </a:xfrm>
        </p:spPr>
        <p:txBody>
          <a:bodyPr/>
          <a:lstStyle/>
          <a:p>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228178" y="6464187"/>
            <a:ext cx="528063" cy="349189"/>
          </a:xfrm>
        </p:spPr>
        <p:txBody>
          <a:bodyPr/>
          <a:lstStyle/>
          <a:p>
            <a:fld id="{E4CF7DCE-037D-EA46-95EA-FAE57EEEFD75}" type="slidenum">
              <a:rPr lang="nl-NL" smtClean="0"/>
              <a:pPr/>
              <a:t>‹Nr.›</a:t>
            </a:fld>
            <a:endParaRPr lang="nl-NL" dirty="0"/>
          </a:p>
        </p:txBody>
      </p:sp>
    </p:spTree>
    <p:extLst>
      <p:ext uri="{BB962C8B-B14F-4D97-AF65-F5344CB8AC3E}">
        <p14:creationId xmlns:p14="http://schemas.microsoft.com/office/powerpoint/2010/main" val="193224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Wellant basis tekst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atum 3"/>
          <p:cNvSpPr>
            <a:spLocks noGrp="1"/>
          </p:cNvSpPr>
          <p:nvPr>
            <p:ph type="dt" sz="half" idx="10"/>
          </p:nvPr>
        </p:nvSpPr>
        <p:spPr>
          <a:xfrm>
            <a:off x="4648993" y="6461333"/>
            <a:ext cx="1170430" cy="349189"/>
          </a:xfrm>
        </p:spPr>
        <p:txBody>
          <a:bodyPr/>
          <a:lstStyle/>
          <a:p>
            <a:fld id="{D30155A4-545B-421A-BB8D-900B0C45B0D4}" type="datetime3">
              <a:rPr lang="en-GB" smtClean="0"/>
              <a:pPr/>
              <a:t>6 abril 2022</a:t>
            </a:fld>
            <a:endParaRPr lang="nl-NL"/>
          </a:p>
        </p:txBody>
      </p:sp>
      <p:sp>
        <p:nvSpPr>
          <p:cNvPr id="5" name="Tijdelijke aanduiding voor voettekst 4"/>
          <p:cNvSpPr>
            <a:spLocks noGrp="1"/>
          </p:cNvSpPr>
          <p:nvPr>
            <p:ph type="ftr" sz="quarter" idx="11"/>
          </p:nvPr>
        </p:nvSpPr>
        <p:spPr>
          <a:xfrm>
            <a:off x="2768572" y="6461333"/>
            <a:ext cx="1511714" cy="349189"/>
          </a:xfrm>
        </p:spPr>
        <p:txBody>
          <a:bodyPr/>
          <a:lstStyle/>
          <a:p>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228178" y="6464187"/>
            <a:ext cx="528063" cy="349189"/>
          </a:xfrm>
        </p:spPr>
        <p:txBody>
          <a:bodyPr/>
          <a:lstStyle/>
          <a:p>
            <a:fld id="{E4CF7DCE-037D-EA46-95EA-FAE57EEEFD75}" type="slidenum">
              <a:rPr lang="nl-NL" smtClean="0"/>
              <a:pPr/>
              <a:t>‹Nr.›</a:t>
            </a:fld>
            <a:endParaRPr lang="nl-NL" dirty="0"/>
          </a:p>
        </p:txBody>
      </p:sp>
    </p:spTree>
    <p:extLst>
      <p:ext uri="{BB962C8B-B14F-4D97-AF65-F5344CB8AC3E}">
        <p14:creationId xmlns:p14="http://schemas.microsoft.com/office/powerpoint/2010/main" val="337583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Grote afbeelding met titel erover">
    <p:spTree>
      <p:nvGrpSpPr>
        <p:cNvPr id="1" name=""/>
        <p:cNvGrpSpPr/>
        <p:nvPr/>
      </p:nvGrpSpPr>
      <p:grpSpPr>
        <a:xfrm>
          <a:off x="0" y="0"/>
          <a:ext cx="0" cy="0"/>
          <a:chOff x="0" y="0"/>
          <a:chExt cx="0" cy="0"/>
        </a:xfrm>
      </p:grpSpPr>
      <p:sp>
        <p:nvSpPr>
          <p:cNvPr id="3" name="Tijdelijke aanduiding voor afbeelding 2"/>
          <p:cNvSpPr>
            <a:spLocks noGrp="1"/>
          </p:cNvSpPr>
          <p:nvPr>
            <p:ph type="pic" idx="1" hasCustomPrompt="1"/>
          </p:nvPr>
        </p:nvSpPr>
        <p:spPr>
          <a:xfrm>
            <a:off x="611559" y="355600"/>
            <a:ext cx="8187953" cy="5816600"/>
          </a:xfrm>
          <a:solidFill>
            <a:schemeClr val="bg2">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a:t>Hier komt een grote afbeelding</a:t>
            </a:r>
          </a:p>
        </p:txBody>
      </p:sp>
      <p:sp>
        <p:nvSpPr>
          <p:cNvPr id="2" name="Titel 1"/>
          <p:cNvSpPr>
            <a:spLocks noGrp="1"/>
          </p:cNvSpPr>
          <p:nvPr>
            <p:ph type="title" hasCustomPrompt="1"/>
          </p:nvPr>
        </p:nvSpPr>
        <p:spPr>
          <a:xfrm>
            <a:off x="2539848" y="1543768"/>
            <a:ext cx="4727891" cy="405102"/>
          </a:xfrm>
        </p:spPr>
        <p:txBody>
          <a:bodyPr anchor="b">
            <a:normAutofit/>
          </a:bodyPr>
          <a:lstStyle>
            <a:lvl1pPr algn="l">
              <a:defRPr sz="2400" b="0" baseline="0"/>
            </a:lvl1pPr>
          </a:lstStyle>
          <a:p>
            <a:r>
              <a:rPr lang="nl-NL" dirty="0"/>
              <a:t>Deze titel loopt over de afbeelding heen. Je kunt hem overal neerzetten.</a:t>
            </a:r>
          </a:p>
        </p:txBody>
      </p:sp>
      <p:sp>
        <p:nvSpPr>
          <p:cNvPr id="4" name="Tijdelijke aanduiding voor tekst 3"/>
          <p:cNvSpPr>
            <a:spLocks noGrp="1"/>
          </p:cNvSpPr>
          <p:nvPr>
            <p:ph type="body" sz="half" idx="2" hasCustomPrompt="1"/>
          </p:nvPr>
        </p:nvSpPr>
        <p:spPr>
          <a:xfrm>
            <a:off x="2550796" y="2025512"/>
            <a:ext cx="4727892" cy="610254"/>
          </a:xfrm>
        </p:spPr>
        <p:txBody>
          <a:bodyPr/>
          <a:lstStyle>
            <a:lvl1pPr marL="0" indent="0">
              <a:buNone/>
              <a:defRPr sz="14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Dit bijschriftje mag je ook plaatsen waar je wilt. Let wel op voldoende contrast met de afbeelding die je uitzoekt.</a:t>
            </a:r>
          </a:p>
        </p:txBody>
      </p:sp>
      <p:sp>
        <p:nvSpPr>
          <p:cNvPr id="5" name="Tijdelijke aanduiding voor datum 4"/>
          <p:cNvSpPr>
            <a:spLocks noGrp="1"/>
          </p:cNvSpPr>
          <p:nvPr>
            <p:ph type="dt" sz="half" idx="10"/>
          </p:nvPr>
        </p:nvSpPr>
        <p:spPr>
          <a:xfrm>
            <a:off x="4648993" y="6461333"/>
            <a:ext cx="1170430" cy="349189"/>
          </a:xfrm>
        </p:spPr>
        <p:txBody>
          <a:bodyPr/>
          <a:lstStyle/>
          <a:p>
            <a:fld id="{021485AB-5D27-4B59-B472-6108042275E4}" type="datetime3">
              <a:rPr lang="en-GB" smtClean="0"/>
              <a:pPr/>
              <a:t>6 abril 2022</a:t>
            </a:fld>
            <a:endParaRPr lang="nl-NL"/>
          </a:p>
        </p:txBody>
      </p:sp>
      <p:sp>
        <p:nvSpPr>
          <p:cNvPr id="6" name="Tijdelijke aanduiding voor voettekst 5"/>
          <p:cNvSpPr>
            <a:spLocks noGrp="1"/>
          </p:cNvSpPr>
          <p:nvPr>
            <p:ph type="ftr" sz="quarter" idx="11"/>
          </p:nvPr>
        </p:nvSpPr>
        <p:spPr>
          <a:xfrm>
            <a:off x="2768572" y="6461333"/>
            <a:ext cx="1511714" cy="349189"/>
          </a:xfrm>
        </p:spPr>
        <p:txBody>
          <a:bodyPr/>
          <a:lstStyle/>
          <a:p>
            <a:r>
              <a:rPr lang="nl-NL" dirty="0"/>
              <a:t>KA2 project </a:t>
            </a:r>
            <a:r>
              <a:rPr lang="nl-NL" dirty="0" err="1"/>
              <a:t>LOASA</a:t>
            </a:r>
            <a:endParaRPr lang="nl-NL" dirty="0"/>
          </a:p>
        </p:txBody>
      </p:sp>
      <p:sp>
        <p:nvSpPr>
          <p:cNvPr id="7" name="Tijdelijke aanduiding voor dianummer 6"/>
          <p:cNvSpPr>
            <a:spLocks noGrp="1"/>
          </p:cNvSpPr>
          <p:nvPr>
            <p:ph type="sldNum" sz="quarter" idx="12"/>
          </p:nvPr>
        </p:nvSpPr>
        <p:spPr>
          <a:xfrm>
            <a:off x="6228178" y="6464187"/>
            <a:ext cx="528063" cy="349189"/>
          </a:xfrm>
        </p:spPr>
        <p:txBody>
          <a:bodyPr/>
          <a:lstStyle/>
          <a:p>
            <a:fld id="{E4CF7DCE-037D-EA46-95EA-FAE57EEEFD75}" type="slidenum">
              <a:rPr lang="nl-NL" smtClean="0"/>
              <a:pPr/>
              <a:t>‹Nr.›</a:t>
            </a:fld>
            <a:endParaRPr lang="nl-NL"/>
          </a:p>
        </p:txBody>
      </p:sp>
    </p:spTree>
    <p:extLst>
      <p:ext uri="{BB962C8B-B14F-4D97-AF65-F5344CB8AC3E}">
        <p14:creationId xmlns:p14="http://schemas.microsoft.com/office/powerpoint/2010/main" val="28638762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jpeg"/><Relationship Id="rId6"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11188" y="274638"/>
            <a:ext cx="8075612" cy="1143000"/>
          </a:xfrm>
          <a:prstGeom prst="rect">
            <a:avLst/>
          </a:prstGeom>
        </p:spPr>
        <p:txBody>
          <a:bodyPr vert="horz" lIns="0" tIns="0" rIns="0" bIns="0" rtlCol="0" anchor="ctr" anchorCtr="0">
            <a:noAutofit/>
          </a:bodyPr>
          <a:lstStyle/>
          <a:p>
            <a:r>
              <a:rPr lang="nl-NL" dirty="0"/>
              <a:t>Titelstijl van model bewerken</a:t>
            </a:r>
          </a:p>
        </p:txBody>
      </p:sp>
      <p:sp>
        <p:nvSpPr>
          <p:cNvPr id="3" name="Tijdelijke aanduiding voor tekst 2"/>
          <p:cNvSpPr>
            <a:spLocks noGrp="1"/>
          </p:cNvSpPr>
          <p:nvPr>
            <p:ph type="body" idx="1"/>
          </p:nvPr>
        </p:nvSpPr>
        <p:spPr>
          <a:xfrm>
            <a:off x="611188" y="1600200"/>
            <a:ext cx="8075611" cy="4525963"/>
          </a:xfrm>
          <a:prstGeom prst="rect">
            <a:avLst/>
          </a:prstGeom>
        </p:spPr>
        <p:txBody>
          <a:bodyPr vert="horz" lIns="0" tIns="0" rIns="0" bIns="0" rtlCol="0">
            <a:no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p:cNvSpPr>
            <a:spLocks noGrp="1"/>
          </p:cNvSpPr>
          <p:nvPr>
            <p:ph type="dt" sz="half" idx="2"/>
          </p:nvPr>
        </p:nvSpPr>
        <p:spPr>
          <a:xfrm>
            <a:off x="4648993" y="6325256"/>
            <a:ext cx="1170430" cy="349189"/>
          </a:xfrm>
          <a:prstGeom prst="rect">
            <a:avLst/>
          </a:prstGeom>
        </p:spPr>
        <p:txBody>
          <a:bodyPr vert="horz" lIns="0" tIns="0" rIns="0" bIns="0" rtlCol="0" anchor="t" anchorCtr="0"/>
          <a:lstStyle>
            <a:lvl1pPr marL="0" algn="l">
              <a:defRPr sz="1100">
                <a:solidFill>
                  <a:schemeClr val="tx1">
                    <a:tint val="75000"/>
                  </a:schemeClr>
                </a:solidFill>
                <a:latin typeface="Arial" panose="020B0604020202020204" pitchFamily="34" charset="0"/>
                <a:cs typeface="Arial" panose="020B0604020202020204" pitchFamily="34" charset="0"/>
              </a:defRPr>
            </a:lvl1pPr>
          </a:lstStyle>
          <a:p>
            <a:fld id="{73A84BA9-07B2-4139-8B01-C530CF260AC8}" type="datetime3">
              <a:rPr lang="en-GB" smtClean="0"/>
              <a:pPr/>
              <a:t>6 abril 2022</a:t>
            </a:fld>
            <a:endParaRPr lang="nl-NL" dirty="0"/>
          </a:p>
        </p:txBody>
      </p:sp>
      <p:sp>
        <p:nvSpPr>
          <p:cNvPr id="5" name="Tijdelijke aanduiding voor voettekst 4"/>
          <p:cNvSpPr>
            <a:spLocks noGrp="1"/>
          </p:cNvSpPr>
          <p:nvPr>
            <p:ph type="ftr" sz="quarter" idx="3"/>
          </p:nvPr>
        </p:nvSpPr>
        <p:spPr>
          <a:xfrm>
            <a:off x="2768572" y="6325256"/>
            <a:ext cx="1511714" cy="349189"/>
          </a:xfrm>
          <a:prstGeom prst="rect">
            <a:avLst/>
          </a:prstGeom>
        </p:spPr>
        <p:txBody>
          <a:bodyPr vert="horz" lIns="91440" tIns="0" rIns="91440" bIns="0" rtlCol="0" anchor="t" anchorCtr="0"/>
          <a:lstStyle>
            <a:lvl1pPr algn="l">
              <a:defRPr sz="1100">
                <a:solidFill>
                  <a:schemeClr val="tx1">
                    <a:tint val="75000"/>
                  </a:schemeClr>
                </a:solidFill>
                <a:latin typeface="Arial" panose="020B0604020202020204" pitchFamily="34" charset="0"/>
                <a:cs typeface="Arial" panose="020B0604020202020204" pitchFamily="34" charset="0"/>
              </a:defRPr>
            </a:lvl1pPr>
          </a:lstStyle>
          <a:p>
            <a:r>
              <a:rPr lang="nl-NL" dirty="0"/>
              <a:t>KA2 project </a:t>
            </a:r>
            <a:r>
              <a:rPr lang="nl-NL" dirty="0" err="1"/>
              <a:t>LOASA</a:t>
            </a:r>
            <a:endParaRPr lang="nl-NL" dirty="0"/>
          </a:p>
        </p:txBody>
      </p:sp>
      <p:sp>
        <p:nvSpPr>
          <p:cNvPr id="6" name="Tijdelijke aanduiding voor dianummer 5"/>
          <p:cNvSpPr>
            <a:spLocks noGrp="1"/>
          </p:cNvSpPr>
          <p:nvPr>
            <p:ph type="sldNum" sz="quarter" idx="4"/>
          </p:nvPr>
        </p:nvSpPr>
        <p:spPr>
          <a:xfrm>
            <a:off x="6228178" y="6328110"/>
            <a:ext cx="528063" cy="349189"/>
          </a:xfrm>
          <a:prstGeom prst="rect">
            <a:avLst/>
          </a:prstGeom>
        </p:spPr>
        <p:txBody>
          <a:bodyPr vert="horz" lIns="91440" tIns="0" rIns="91440" bIns="0" rtlCol="0" anchor="t" anchorCtr="0"/>
          <a:lstStyle>
            <a:lvl1pPr algn="l">
              <a:defRPr sz="1100">
                <a:solidFill>
                  <a:schemeClr val="tx1">
                    <a:tint val="75000"/>
                  </a:schemeClr>
                </a:solidFill>
                <a:latin typeface="Arial" panose="020B0604020202020204" pitchFamily="34" charset="0"/>
                <a:cs typeface="Arial" panose="020B0604020202020204" pitchFamily="34" charset="0"/>
              </a:defRPr>
            </a:lvl1pPr>
          </a:lstStyle>
          <a:p>
            <a:fld id="{E4CF7DCE-037D-EA46-95EA-FAE57EEEFD75}" type="slidenum">
              <a:rPr lang="nl-NL" smtClean="0"/>
              <a:pPr/>
              <a:t>‹Nr.›</a:t>
            </a:fld>
            <a:endParaRPr lang="nl-NL" dirty="0"/>
          </a:p>
        </p:txBody>
      </p:sp>
      <p:cxnSp>
        <p:nvCxnSpPr>
          <p:cNvPr id="22" name="Rechte verbindingslijn 21"/>
          <p:cNvCxnSpPr/>
          <p:nvPr/>
        </p:nvCxnSpPr>
        <p:spPr>
          <a:xfrm>
            <a:off x="6012160" y="6325255"/>
            <a:ext cx="0" cy="322919"/>
          </a:xfrm>
          <a:prstGeom prst="line">
            <a:avLst/>
          </a:prstGeom>
          <a:ln w="9525" cap="flat" cmpd="sng">
            <a:solidFill>
              <a:srgbClr val="000B06">
                <a:alpha val="50000"/>
              </a:srgbClr>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Rechte verbindingslijn 22"/>
          <p:cNvCxnSpPr/>
          <p:nvPr/>
        </p:nvCxnSpPr>
        <p:spPr>
          <a:xfrm>
            <a:off x="4427984" y="6325256"/>
            <a:ext cx="0" cy="322919"/>
          </a:xfrm>
          <a:prstGeom prst="line">
            <a:avLst/>
          </a:prstGeom>
          <a:ln w="9525" cap="flat" cmpd="sng">
            <a:solidFill>
              <a:srgbClr val="000B06">
                <a:alpha val="50000"/>
              </a:srgbClr>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Rechte verbindingslijn 23"/>
          <p:cNvCxnSpPr/>
          <p:nvPr/>
        </p:nvCxnSpPr>
        <p:spPr>
          <a:xfrm flipH="1">
            <a:off x="2620874" y="6325256"/>
            <a:ext cx="3680" cy="333251"/>
          </a:xfrm>
          <a:prstGeom prst="line">
            <a:avLst/>
          </a:prstGeom>
          <a:ln w="9525" cap="flat" cmpd="sng">
            <a:solidFill>
              <a:srgbClr val="000B06">
                <a:alpha val="50000"/>
              </a:srgbClr>
            </a:solidFill>
            <a:prstDash val="dash"/>
          </a:ln>
          <a:effectLst/>
        </p:spPr>
        <p:style>
          <a:lnRef idx="2">
            <a:schemeClr val="accent1"/>
          </a:lnRef>
          <a:fillRef idx="0">
            <a:schemeClr val="accent1"/>
          </a:fillRef>
          <a:effectRef idx="1">
            <a:schemeClr val="accent1"/>
          </a:effectRef>
          <a:fontRef idx="minor">
            <a:schemeClr val="tx1"/>
          </a:fontRef>
        </p:style>
      </p:cxnSp>
      <p:grpSp>
        <p:nvGrpSpPr>
          <p:cNvPr id="8" name="Groeperen 7"/>
          <p:cNvGrpSpPr/>
          <p:nvPr/>
        </p:nvGrpSpPr>
        <p:grpSpPr>
          <a:xfrm>
            <a:off x="1" y="1600200"/>
            <a:ext cx="82666" cy="5257800"/>
            <a:chOff x="1" y="1600200"/>
            <a:chExt cx="82666" cy="4781128"/>
          </a:xfrm>
        </p:grpSpPr>
        <p:sp>
          <p:nvSpPr>
            <p:cNvPr id="12" name="Rechthoek 11"/>
            <p:cNvSpPr/>
            <p:nvPr userDrawn="1"/>
          </p:nvSpPr>
          <p:spPr>
            <a:xfrm>
              <a:off x="1" y="1600200"/>
              <a:ext cx="82666" cy="1600200"/>
            </a:xfrm>
            <a:prstGeom prst="rect">
              <a:avLst/>
            </a:prstGeom>
            <a:gradFill>
              <a:gsLst>
                <a:gs pos="0">
                  <a:schemeClr val="bg1"/>
                </a:gs>
                <a:gs pos="100000">
                  <a:schemeClr val="accent2"/>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3" name="Rechthoek 12"/>
            <p:cNvSpPr/>
            <p:nvPr userDrawn="1"/>
          </p:nvSpPr>
          <p:spPr>
            <a:xfrm>
              <a:off x="1" y="3200400"/>
              <a:ext cx="82666" cy="16002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8" name="Rechthoek 17"/>
            <p:cNvSpPr/>
            <p:nvPr userDrawn="1"/>
          </p:nvSpPr>
          <p:spPr>
            <a:xfrm>
              <a:off x="1" y="4781128"/>
              <a:ext cx="82666" cy="16002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dirty="0">
                <a:solidFill>
                  <a:schemeClr val="accent3"/>
                </a:solidFill>
              </a:endParaRPr>
            </a:p>
          </p:txBody>
        </p:sp>
      </p:grpSp>
      <p:pic>
        <p:nvPicPr>
          <p:cNvPr id="7" name="Afbeelding 6"/>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532268" y="6126163"/>
            <a:ext cx="1944588" cy="555053"/>
          </a:xfrm>
          <a:prstGeom prst="rect">
            <a:avLst/>
          </a:prstGeom>
        </p:spPr>
      </p:pic>
      <p:cxnSp>
        <p:nvCxnSpPr>
          <p:cNvPr id="16" name="Rechte verbindingslijn 15"/>
          <p:cNvCxnSpPr/>
          <p:nvPr userDrawn="1"/>
        </p:nvCxnSpPr>
        <p:spPr>
          <a:xfrm>
            <a:off x="6948264" y="6335588"/>
            <a:ext cx="0" cy="322919"/>
          </a:xfrm>
          <a:prstGeom prst="line">
            <a:avLst/>
          </a:prstGeom>
          <a:ln w="9525" cap="flat" cmpd="sng">
            <a:solidFill>
              <a:srgbClr val="000B06">
                <a:alpha val="50000"/>
              </a:srgbClr>
            </a:solidFill>
            <a:prstDash val="dash"/>
          </a:ln>
          <a:effectLst/>
        </p:spPr>
        <p:style>
          <a:lnRef idx="2">
            <a:schemeClr val="accent1"/>
          </a:lnRef>
          <a:fillRef idx="0">
            <a:schemeClr val="accent1"/>
          </a:fillRef>
          <a:effectRef idx="1">
            <a:schemeClr val="accent1"/>
          </a:effectRef>
          <a:fontRef idx="minor">
            <a:schemeClr val="tx1"/>
          </a:fontRef>
        </p:style>
      </p:cxnSp>
      <p:pic>
        <p:nvPicPr>
          <p:cNvPr id="9" name="Afbeelding 8"/>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094740" y="6144825"/>
            <a:ext cx="1611694" cy="559191"/>
          </a:xfrm>
          <a:prstGeom prst="rect">
            <a:avLst/>
          </a:prstGeom>
        </p:spPr>
      </p:pic>
    </p:spTree>
    <p:extLst>
      <p:ext uri="{BB962C8B-B14F-4D97-AF65-F5344CB8AC3E}">
        <p14:creationId xmlns:p14="http://schemas.microsoft.com/office/powerpoint/2010/main" val="1211309543"/>
      </p:ext>
    </p:extLst>
  </p:cSld>
  <p:clrMap bg1="lt1" tx1="dk1" bg2="lt2" tx2="dk2" accent1="accent1" accent2="accent2" accent3="accent3" accent4="accent4" accent5="accent5" accent6="accent6" hlink="hlink" folHlink="folHlink"/>
  <p:sldLayoutIdLst>
    <p:sldLayoutId id="2147484051" r:id="rId1"/>
    <p:sldLayoutId id="2147484312" r:id="rId2"/>
    <p:sldLayoutId id="2147484306" r:id="rId3"/>
  </p:sldLayoutIdLst>
  <p:hf hdr="0"/>
  <p:txStyles>
    <p:titleStyle>
      <a:lvl1pPr marL="0" algn="l" defTabSz="4572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sz="half" idx="10"/>
          </p:nvPr>
        </p:nvSpPr>
        <p:spPr>
          <a:xfrm>
            <a:off x="4499992" y="6434567"/>
            <a:ext cx="1440160" cy="224919"/>
          </a:xfrm>
        </p:spPr>
        <p:txBody>
          <a:bodyPr/>
          <a:lstStyle/>
          <a:p>
            <a:pPr algn="ctr"/>
            <a:fld id="{992D53B5-E862-4F01-BC77-533E6EA919B9}"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34567"/>
            <a:ext cx="1783664" cy="224919"/>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228184" y="6434567"/>
            <a:ext cx="528063" cy="224919"/>
          </a:xfrm>
        </p:spPr>
        <p:txBody>
          <a:bodyPr/>
          <a:lstStyle/>
          <a:p>
            <a:pPr algn="ctr"/>
            <a:fld id="{E4CF7DCE-037D-EA46-95EA-FAE57EEEFD75}" type="slidenum">
              <a:rPr lang="nl-NL" smtClean="0"/>
              <a:pPr algn="ctr"/>
              <a:t>1</a:t>
            </a:fld>
            <a:endParaRPr lang="nl-NL" dirty="0"/>
          </a:p>
        </p:txBody>
      </p:sp>
      <p:pic>
        <p:nvPicPr>
          <p:cNvPr id="3" name="Afbeelding 2"/>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323651" y="1057377"/>
            <a:ext cx="8496944" cy="2948088"/>
          </a:xfrm>
          <a:prstGeom prst="rect">
            <a:avLst/>
          </a:prstGeom>
        </p:spPr>
      </p:pic>
      <p:sp>
        <p:nvSpPr>
          <p:cNvPr id="7" name="6 CuadroTexto"/>
          <p:cNvSpPr txBox="1"/>
          <p:nvPr/>
        </p:nvSpPr>
        <p:spPr>
          <a:xfrm>
            <a:off x="1115616" y="4221088"/>
            <a:ext cx="7525877" cy="830997"/>
          </a:xfrm>
          <a:prstGeom prst="rect">
            <a:avLst/>
          </a:prstGeom>
          <a:noFill/>
        </p:spPr>
        <p:txBody>
          <a:bodyPr wrap="square" rtlCol="0">
            <a:spAutoFit/>
          </a:bodyPr>
          <a:lstStyle/>
          <a:p>
            <a:pPr algn="ctr"/>
            <a:r>
              <a:rPr lang="es-ES_tradnl" sz="2400" b="1" dirty="0" smtClean="0"/>
              <a:t>RESULTADOS DEL APRENDIZAJE DE ACUERDO A  LA AGENDA DE NUEVAS CUALIFICACIONES Y EMPLEOS</a:t>
            </a:r>
            <a:endParaRPr lang="es-ES" sz="2400" b="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Qué</a:t>
            </a:r>
            <a:r>
              <a:rPr lang="en-GB" dirty="0" smtClean="0"/>
              <a:t> </a:t>
            </a:r>
            <a:r>
              <a:rPr lang="en-GB" dirty="0" err="1" smtClean="0"/>
              <a:t>actividades</a:t>
            </a:r>
            <a:r>
              <a:rPr lang="en-GB" dirty="0" smtClean="0"/>
              <a:t>?</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10</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9" name="8 CuadroTexto"/>
          <p:cNvSpPr txBox="1"/>
          <p:nvPr/>
        </p:nvSpPr>
        <p:spPr>
          <a:xfrm>
            <a:off x="492777" y="1719267"/>
            <a:ext cx="8215370" cy="3046988"/>
          </a:xfrm>
          <a:prstGeom prst="rect">
            <a:avLst/>
          </a:prstGeom>
          <a:noFill/>
        </p:spPr>
        <p:txBody>
          <a:bodyPr wrap="square" rtlCol="0">
            <a:spAutoFit/>
          </a:bodyPr>
          <a:lstStyle/>
          <a:p>
            <a:pPr algn="just"/>
            <a:r>
              <a:rPr lang="es-ES_tradnl" sz="2400" dirty="0"/>
              <a:t>Encuentros transnacionales entre los socios en </a:t>
            </a:r>
            <a:r>
              <a:rPr lang="es-ES_tradnl" sz="2400" dirty="0" err="1"/>
              <a:t>en</a:t>
            </a:r>
            <a:r>
              <a:rPr lang="es-ES_tradnl" sz="2400" dirty="0"/>
              <a:t> Holanda (nov. 2016), la segunda en España (marzo 2017), la tercera en Finlandia (sep. 2016) y la última en Dinamarca (marzo 2018)</a:t>
            </a:r>
            <a:endParaRPr lang="es-ES" sz="2400" dirty="0"/>
          </a:p>
          <a:p>
            <a:pPr algn="just"/>
            <a:endParaRPr lang="es-ES_tradnl" sz="2400" dirty="0" smtClean="0"/>
          </a:p>
          <a:p>
            <a:pPr algn="just"/>
            <a:r>
              <a:rPr lang="es-ES_tradnl" sz="2400" dirty="0" smtClean="0"/>
              <a:t>En el último tramo los países participantes aplicaran de forma experimental el sistema de unidades de aprendizaje diseñado. Si los resultados son positivos se implementará para el desarrollo futuro de los intercambios ERASMUS +</a:t>
            </a:r>
            <a:endParaRPr lang="es-ES" sz="2400"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Quienes</a:t>
            </a:r>
            <a:r>
              <a:rPr lang="en-GB" dirty="0" smtClean="0"/>
              <a:t> son los </a:t>
            </a:r>
            <a:r>
              <a:rPr lang="en-GB" dirty="0" err="1" smtClean="0"/>
              <a:t>participantes</a:t>
            </a:r>
            <a:r>
              <a:rPr lang="en-GB" dirty="0" smtClean="0"/>
              <a:t>?</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11</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1026" name="AutoShape 2"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28" name="AutoShape 4"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1030" name="Picture 6" descr="Resultado de imagen de finlandi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57224" y="1500174"/>
            <a:ext cx="2338635" cy="1428760"/>
          </a:xfrm>
          <a:prstGeom prst="rect">
            <a:avLst/>
          </a:prstGeom>
          <a:solidFill>
            <a:schemeClr val="tx1"/>
          </a:solidFill>
          <a:ln w="6350">
            <a:solidFill>
              <a:schemeClr val="tx1"/>
            </a:solidFill>
          </a:ln>
        </p:spPr>
      </p:pic>
      <p:sp>
        <p:nvSpPr>
          <p:cNvPr id="12" name="11 Rectángulo"/>
          <p:cNvSpPr/>
          <p:nvPr/>
        </p:nvSpPr>
        <p:spPr>
          <a:xfrm>
            <a:off x="785786" y="3714752"/>
            <a:ext cx="4592347" cy="461665"/>
          </a:xfrm>
          <a:prstGeom prst="rect">
            <a:avLst/>
          </a:prstGeom>
        </p:spPr>
        <p:txBody>
          <a:bodyPr wrap="none">
            <a:spAutoFit/>
          </a:bodyPr>
          <a:lstStyle/>
          <a:p>
            <a:r>
              <a:rPr lang="es-ES" sz="2400" b="1" dirty="0" err="1" smtClean="0"/>
              <a:t>Sastamalank</a:t>
            </a:r>
            <a:r>
              <a:rPr lang="es-ES" sz="2400" b="1" dirty="0" smtClean="0"/>
              <a:t> </a:t>
            </a:r>
            <a:r>
              <a:rPr lang="es-ES" sz="2400" b="1" dirty="0" err="1" smtClean="0"/>
              <a:t>oulutuskuntayhtymä</a:t>
            </a:r>
            <a:endParaRPr lang="es-ES" sz="2400" b="1" dirty="0"/>
          </a:p>
        </p:txBody>
      </p:sp>
      <p:sp>
        <p:nvSpPr>
          <p:cNvPr id="14" name="13 Rectángulo"/>
          <p:cNvSpPr/>
          <p:nvPr/>
        </p:nvSpPr>
        <p:spPr>
          <a:xfrm>
            <a:off x="3357554" y="2000240"/>
            <a:ext cx="4572000" cy="461665"/>
          </a:xfrm>
          <a:prstGeom prst="rect">
            <a:avLst/>
          </a:prstGeom>
        </p:spPr>
        <p:txBody>
          <a:bodyPr>
            <a:spAutoFit/>
          </a:bodyPr>
          <a:lstStyle/>
          <a:p>
            <a:r>
              <a:rPr lang="fi-FI" sz="2400" b="1" dirty="0" smtClean="0"/>
              <a:t>Kaupin tila/Linnainmaa</a:t>
            </a:r>
            <a:endParaRPr lang="fi-FI" sz="2400" b="1" dirty="0"/>
          </a:p>
        </p:txBody>
      </p:sp>
      <p:sp>
        <p:nvSpPr>
          <p:cNvPr id="15" name="14 Rectángulo"/>
          <p:cNvSpPr/>
          <p:nvPr/>
        </p:nvSpPr>
        <p:spPr>
          <a:xfrm>
            <a:off x="785786" y="4208747"/>
            <a:ext cx="7643866" cy="830997"/>
          </a:xfrm>
          <a:prstGeom prst="rect">
            <a:avLst/>
          </a:prstGeom>
        </p:spPr>
        <p:txBody>
          <a:bodyPr wrap="square">
            <a:spAutoFit/>
          </a:bodyPr>
          <a:lstStyle/>
          <a:p>
            <a:pPr algn="just"/>
            <a:r>
              <a:rPr lang="en-US" sz="2400" b="1" dirty="0" smtClean="0"/>
              <a:t>The Federation of Swedish </a:t>
            </a:r>
            <a:r>
              <a:rPr lang="en-US" sz="2400" b="1" dirty="0" err="1" smtClean="0"/>
              <a:t>Ostrobothnia</a:t>
            </a:r>
            <a:r>
              <a:rPr lang="en-US" sz="2400" b="1" dirty="0" smtClean="0"/>
              <a:t> for Education and Culture/YA - Vocational College of </a:t>
            </a:r>
            <a:r>
              <a:rPr lang="en-US" sz="2400" b="1" dirty="0" err="1" smtClean="0"/>
              <a:t>Ostrobothnia</a:t>
            </a:r>
            <a:endParaRPr lang="es-ES" sz="2400" b="1" dirty="0"/>
          </a:p>
        </p:txBody>
      </p:sp>
      <p:sp>
        <p:nvSpPr>
          <p:cNvPr id="16" name="15 Rectángulo"/>
          <p:cNvSpPr/>
          <p:nvPr/>
        </p:nvSpPr>
        <p:spPr>
          <a:xfrm>
            <a:off x="785786" y="5072074"/>
            <a:ext cx="5566204" cy="461665"/>
          </a:xfrm>
          <a:prstGeom prst="rect">
            <a:avLst/>
          </a:prstGeom>
        </p:spPr>
        <p:txBody>
          <a:bodyPr wrap="none">
            <a:spAutoFit/>
          </a:bodyPr>
          <a:lstStyle/>
          <a:p>
            <a:r>
              <a:rPr lang="es-ES" sz="2400" b="1" dirty="0" err="1" smtClean="0"/>
              <a:t>Österbottens</a:t>
            </a:r>
            <a:r>
              <a:rPr lang="es-ES" sz="2400" b="1" dirty="0" smtClean="0"/>
              <a:t> </a:t>
            </a:r>
            <a:r>
              <a:rPr lang="es-ES" sz="2400" b="1" dirty="0" err="1" smtClean="0"/>
              <a:t>Svenska</a:t>
            </a:r>
            <a:r>
              <a:rPr lang="es-ES" sz="2400" b="1" dirty="0" smtClean="0"/>
              <a:t> </a:t>
            </a:r>
            <a:r>
              <a:rPr lang="es-ES" sz="2400" b="1" dirty="0" err="1" smtClean="0"/>
              <a:t>lantbrukssällskap</a:t>
            </a:r>
            <a:r>
              <a:rPr lang="es-ES" sz="2400" b="1" dirty="0" smtClean="0"/>
              <a:t> </a:t>
            </a:r>
            <a:r>
              <a:rPr lang="es-ES" sz="2400" b="1" dirty="0" err="1" smtClean="0"/>
              <a:t>r.f</a:t>
            </a:r>
            <a:endParaRPr lang="es-ES" sz="2400" b="1" dirty="0"/>
          </a:p>
        </p:txBody>
      </p:sp>
      <p:sp>
        <p:nvSpPr>
          <p:cNvPr id="17" name="16 Rectángulo"/>
          <p:cNvSpPr/>
          <p:nvPr/>
        </p:nvSpPr>
        <p:spPr>
          <a:xfrm>
            <a:off x="3352792" y="1533512"/>
            <a:ext cx="4862546" cy="461665"/>
          </a:xfrm>
          <a:prstGeom prst="rect">
            <a:avLst/>
          </a:prstGeom>
          <a:solidFill>
            <a:srgbClr val="FF0000"/>
          </a:solidFill>
        </p:spPr>
        <p:txBody>
          <a:bodyPr wrap="square">
            <a:spAutoFit/>
          </a:bodyPr>
          <a:lstStyle/>
          <a:p>
            <a:r>
              <a:rPr lang="fi-FI" sz="2400" b="1" dirty="0" smtClean="0">
                <a:solidFill>
                  <a:schemeClr val="bg2"/>
                </a:solidFill>
              </a:rPr>
              <a:t>Empresario; Ganaderia de leche</a:t>
            </a:r>
            <a:endParaRPr lang="fi-FI" sz="2400" b="1" dirty="0">
              <a:solidFill>
                <a:schemeClr val="bg2"/>
              </a:solidFill>
            </a:endParaRPr>
          </a:p>
        </p:txBody>
      </p:sp>
      <p:sp>
        <p:nvSpPr>
          <p:cNvPr id="18" name="17 Rectángulo"/>
          <p:cNvSpPr/>
          <p:nvPr/>
        </p:nvSpPr>
        <p:spPr>
          <a:xfrm>
            <a:off x="785786" y="3214686"/>
            <a:ext cx="7500990" cy="461665"/>
          </a:xfrm>
          <a:prstGeom prst="rect">
            <a:avLst/>
          </a:prstGeom>
          <a:solidFill>
            <a:srgbClr val="FF0000"/>
          </a:solidFill>
        </p:spPr>
        <p:txBody>
          <a:bodyPr wrap="square">
            <a:spAutoFit/>
          </a:bodyPr>
          <a:lstStyle/>
          <a:p>
            <a:r>
              <a:rPr lang="fi-FI" sz="2400" b="1" dirty="0" smtClean="0">
                <a:solidFill>
                  <a:schemeClr val="bg2"/>
                </a:solidFill>
              </a:rPr>
              <a:t>Representantes de educación</a:t>
            </a:r>
            <a:endParaRPr lang="fi-FI" sz="2400" b="1" dirty="0">
              <a:solidFill>
                <a:schemeClr val="bg2"/>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Quienes</a:t>
            </a:r>
            <a:r>
              <a:rPr lang="en-GB" dirty="0" smtClean="0"/>
              <a:t> son los </a:t>
            </a:r>
            <a:r>
              <a:rPr lang="en-GB" dirty="0" err="1" smtClean="0"/>
              <a:t>participantes</a:t>
            </a:r>
            <a:r>
              <a:rPr lang="en-GB" dirty="0" smtClean="0"/>
              <a:t>?</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12</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1026" name="AutoShape 2"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28" name="AutoShape 4"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2" name="11 Rectángulo"/>
          <p:cNvSpPr/>
          <p:nvPr/>
        </p:nvSpPr>
        <p:spPr>
          <a:xfrm>
            <a:off x="857224" y="4572008"/>
            <a:ext cx="5014899" cy="461665"/>
          </a:xfrm>
          <a:prstGeom prst="rect">
            <a:avLst/>
          </a:prstGeom>
        </p:spPr>
        <p:txBody>
          <a:bodyPr wrap="none">
            <a:spAutoFit/>
          </a:bodyPr>
          <a:lstStyle/>
          <a:p>
            <a:r>
              <a:rPr lang="es-ES" sz="2400" b="1" dirty="0" err="1" smtClean="0"/>
              <a:t>JordebrugetsUddannesescen</a:t>
            </a:r>
            <a:r>
              <a:rPr lang="es-ES" sz="2400" b="1" dirty="0" smtClean="0"/>
              <a:t> </a:t>
            </a:r>
            <a:r>
              <a:rPr lang="es-ES" sz="2400" b="1" dirty="0" err="1" smtClean="0"/>
              <a:t>er</a:t>
            </a:r>
            <a:r>
              <a:rPr lang="es-ES" sz="2400" b="1" dirty="0" smtClean="0"/>
              <a:t> </a:t>
            </a:r>
            <a:r>
              <a:rPr lang="es-ES" sz="2400" b="1" dirty="0" err="1" smtClean="0"/>
              <a:t>Arhus</a:t>
            </a:r>
            <a:endParaRPr lang="es-ES" sz="2400" b="1" dirty="0"/>
          </a:p>
        </p:txBody>
      </p:sp>
      <p:sp>
        <p:nvSpPr>
          <p:cNvPr id="14" name="13 Rectángulo"/>
          <p:cNvSpPr/>
          <p:nvPr/>
        </p:nvSpPr>
        <p:spPr>
          <a:xfrm>
            <a:off x="3428992" y="2857496"/>
            <a:ext cx="4572000" cy="461665"/>
          </a:xfrm>
          <a:prstGeom prst="rect">
            <a:avLst/>
          </a:prstGeom>
        </p:spPr>
        <p:txBody>
          <a:bodyPr>
            <a:spAutoFit/>
          </a:bodyPr>
          <a:lstStyle/>
          <a:p>
            <a:r>
              <a:rPr lang="fi-FI" sz="2400" b="1" dirty="0" smtClean="0"/>
              <a:t>AB Kirketoft</a:t>
            </a:r>
            <a:endParaRPr lang="fi-FI" sz="2400" b="1" dirty="0"/>
          </a:p>
        </p:txBody>
      </p:sp>
      <p:sp>
        <p:nvSpPr>
          <p:cNvPr id="17" name="16 Rectángulo"/>
          <p:cNvSpPr/>
          <p:nvPr/>
        </p:nvSpPr>
        <p:spPr>
          <a:xfrm>
            <a:off x="3424230" y="2390768"/>
            <a:ext cx="4862546" cy="461665"/>
          </a:xfrm>
          <a:prstGeom prst="rect">
            <a:avLst/>
          </a:prstGeom>
          <a:solidFill>
            <a:srgbClr val="FF0000"/>
          </a:solidFill>
        </p:spPr>
        <p:txBody>
          <a:bodyPr wrap="square">
            <a:spAutoFit/>
          </a:bodyPr>
          <a:lstStyle/>
          <a:p>
            <a:r>
              <a:rPr lang="fi-FI" sz="2400" b="1" dirty="0" smtClean="0">
                <a:solidFill>
                  <a:schemeClr val="bg2"/>
                </a:solidFill>
              </a:rPr>
              <a:t>Empresario; jardineria</a:t>
            </a:r>
            <a:endParaRPr lang="fi-FI" sz="2400" b="1" dirty="0">
              <a:solidFill>
                <a:schemeClr val="bg2"/>
              </a:solidFill>
            </a:endParaRPr>
          </a:p>
        </p:txBody>
      </p:sp>
      <p:sp>
        <p:nvSpPr>
          <p:cNvPr id="18" name="17 Rectángulo"/>
          <p:cNvSpPr/>
          <p:nvPr/>
        </p:nvSpPr>
        <p:spPr>
          <a:xfrm>
            <a:off x="857224" y="4071942"/>
            <a:ext cx="7500990" cy="461665"/>
          </a:xfrm>
          <a:prstGeom prst="rect">
            <a:avLst/>
          </a:prstGeom>
          <a:solidFill>
            <a:srgbClr val="FF0000"/>
          </a:solidFill>
        </p:spPr>
        <p:txBody>
          <a:bodyPr wrap="square">
            <a:spAutoFit/>
          </a:bodyPr>
          <a:lstStyle/>
          <a:p>
            <a:r>
              <a:rPr lang="fi-FI" sz="2400" b="1" dirty="0" smtClean="0">
                <a:solidFill>
                  <a:schemeClr val="bg2"/>
                </a:solidFill>
              </a:rPr>
              <a:t>Representantes de educación</a:t>
            </a:r>
            <a:endParaRPr lang="fi-FI" sz="2400" b="1" dirty="0">
              <a:solidFill>
                <a:schemeClr val="bg2"/>
              </a:solidFill>
            </a:endParaRPr>
          </a:p>
        </p:txBody>
      </p:sp>
      <p:pic>
        <p:nvPicPr>
          <p:cNvPr id="21506" name="Picture 2" descr="Resultado de imagen de dinamarc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28662" y="2214554"/>
            <a:ext cx="1928827" cy="1459429"/>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Quienes</a:t>
            </a:r>
            <a:r>
              <a:rPr lang="en-GB" dirty="0" smtClean="0"/>
              <a:t> son los </a:t>
            </a:r>
            <a:r>
              <a:rPr lang="en-GB" dirty="0" err="1" smtClean="0"/>
              <a:t>participantes</a:t>
            </a:r>
            <a:r>
              <a:rPr lang="en-GB" dirty="0" smtClean="0"/>
              <a:t>?</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13</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1026" name="AutoShape 2"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28" name="AutoShape 4"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2" name="11 Rectángulo"/>
          <p:cNvSpPr/>
          <p:nvPr/>
        </p:nvSpPr>
        <p:spPr>
          <a:xfrm>
            <a:off x="857224" y="4572008"/>
            <a:ext cx="2072747" cy="461665"/>
          </a:xfrm>
          <a:prstGeom prst="rect">
            <a:avLst/>
          </a:prstGeom>
        </p:spPr>
        <p:txBody>
          <a:bodyPr wrap="none">
            <a:spAutoFit/>
          </a:bodyPr>
          <a:lstStyle/>
          <a:p>
            <a:r>
              <a:rPr lang="es-ES" sz="2400" b="1" dirty="0" err="1" smtClean="0"/>
              <a:t>Wellantcollege</a:t>
            </a:r>
            <a:endParaRPr lang="es-ES" sz="2400" b="1" dirty="0"/>
          </a:p>
        </p:txBody>
      </p:sp>
      <p:sp>
        <p:nvSpPr>
          <p:cNvPr id="14" name="13 Rectángulo"/>
          <p:cNvSpPr/>
          <p:nvPr/>
        </p:nvSpPr>
        <p:spPr>
          <a:xfrm>
            <a:off x="3357554" y="2214554"/>
            <a:ext cx="4572000" cy="461665"/>
          </a:xfrm>
          <a:prstGeom prst="rect">
            <a:avLst/>
          </a:prstGeom>
        </p:spPr>
        <p:txBody>
          <a:bodyPr>
            <a:spAutoFit/>
          </a:bodyPr>
          <a:lstStyle/>
          <a:p>
            <a:r>
              <a:rPr lang="fi-FI" sz="2400" b="1" dirty="0" smtClean="0"/>
              <a:t>Van SentenGroenprojecten</a:t>
            </a:r>
            <a:endParaRPr lang="fi-FI" sz="2400" b="1" dirty="0"/>
          </a:p>
        </p:txBody>
      </p:sp>
      <p:sp>
        <p:nvSpPr>
          <p:cNvPr id="17" name="16 Rectángulo"/>
          <p:cNvSpPr/>
          <p:nvPr/>
        </p:nvSpPr>
        <p:spPr>
          <a:xfrm>
            <a:off x="3357554" y="1785926"/>
            <a:ext cx="4862546" cy="461665"/>
          </a:xfrm>
          <a:prstGeom prst="rect">
            <a:avLst/>
          </a:prstGeom>
          <a:solidFill>
            <a:srgbClr val="FF0000"/>
          </a:solidFill>
        </p:spPr>
        <p:txBody>
          <a:bodyPr wrap="square">
            <a:spAutoFit/>
          </a:bodyPr>
          <a:lstStyle/>
          <a:p>
            <a:r>
              <a:rPr lang="fi-FI" sz="2400" b="1" dirty="0" smtClean="0">
                <a:solidFill>
                  <a:schemeClr val="bg2"/>
                </a:solidFill>
              </a:rPr>
              <a:t>Empresario; jardineria</a:t>
            </a:r>
            <a:endParaRPr lang="fi-FI" sz="2400" b="1" dirty="0">
              <a:solidFill>
                <a:schemeClr val="bg2"/>
              </a:solidFill>
            </a:endParaRPr>
          </a:p>
        </p:txBody>
      </p:sp>
      <p:sp>
        <p:nvSpPr>
          <p:cNvPr id="18" name="17 Rectángulo"/>
          <p:cNvSpPr/>
          <p:nvPr/>
        </p:nvSpPr>
        <p:spPr>
          <a:xfrm>
            <a:off x="857224" y="4071942"/>
            <a:ext cx="7500990" cy="461665"/>
          </a:xfrm>
          <a:prstGeom prst="rect">
            <a:avLst/>
          </a:prstGeom>
          <a:solidFill>
            <a:srgbClr val="FF0000"/>
          </a:solidFill>
        </p:spPr>
        <p:txBody>
          <a:bodyPr wrap="square">
            <a:spAutoFit/>
          </a:bodyPr>
          <a:lstStyle/>
          <a:p>
            <a:r>
              <a:rPr lang="fi-FI" sz="2400" b="1" dirty="0" smtClean="0">
                <a:solidFill>
                  <a:schemeClr val="bg2"/>
                </a:solidFill>
              </a:rPr>
              <a:t>Representantes de educación</a:t>
            </a:r>
            <a:endParaRPr lang="fi-FI" sz="2400" b="1" dirty="0">
              <a:solidFill>
                <a:schemeClr val="bg2"/>
              </a:solidFill>
            </a:endParaRPr>
          </a:p>
        </p:txBody>
      </p:sp>
      <p:pic>
        <p:nvPicPr>
          <p:cNvPr id="24578" name="Picture 2" descr="Resultado de imagen de holand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28662" y="1857364"/>
            <a:ext cx="1987533" cy="1494625"/>
          </a:xfrm>
          <a:prstGeom prst="rect">
            <a:avLst/>
          </a:prstGeom>
          <a:noFill/>
          <a:ln w="9525">
            <a:solidFill>
              <a:schemeClr val="tx1"/>
            </a:solidFill>
          </a:ln>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Quienes</a:t>
            </a:r>
            <a:r>
              <a:rPr lang="en-GB" dirty="0" smtClean="0"/>
              <a:t> son los </a:t>
            </a:r>
            <a:r>
              <a:rPr lang="en-GB" dirty="0" err="1" smtClean="0"/>
              <a:t>participantes</a:t>
            </a:r>
            <a:r>
              <a:rPr lang="en-GB" dirty="0" smtClean="0"/>
              <a:t>?</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14</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1026" name="AutoShape 2"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28" name="AutoShape 4" descr="Resultado de imagen de finlandi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2" name="11 Rectángulo"/>
          <p:cNvSpPr/>
          <p:nvPr/>
        </p:nvSpPr>
        <p:spPr>
          <a:xfrm>
            <a:off x="785786" y="4000504"/>
            <a:ext cx="7500989" cy="830997"/>
          </a:xfrm>
          <a:prstGeom prst="rect">
            <a:avLst/>
          </a:prstGeom>
        </p:spPr>
        <p:txBody>
          <a:bodyPr wrap="square">
            <a:spAutoFit/>
          </a:bodyPr>
          <a:lstStyle/>
          <a:p>
            <a:r>
              <a:rPr lang="es-ES" sz="2400" b="1" dirty="0" smtClean="0"/>
              <a:t>Centro Integrado de Formación y Experimentación Agraria de Lorca</a:t>
            </a:r>
            <a:endParaRPr lang="es-ES" sz="2400" b="1" dirty="0"/>
          </a:p>
        </p:txBody>
      </p:sp>
      <p:sp>
        <p:nvSpPr>
          <p:cNvPr id="14" name="13 Rectángulo"/>
          <p:cNvSpPr/>
          <p:nvPr/>
        </p:nvSpPr>
        <p:spPr>
          <a:xfrm>
            <a:off x="3357554" y="2000240"/>
            <a:ext cx="4572000" cy="830997"/>
          </a:xfrm>
          <a:prstGeom prst="rect">
            <a:avLst/>
          </a:prstGeom>
        </p:spPr>
        <p:txBody>
          <a:bodyPr>
            <a:spAutoFit/>
          </a:bodyPr>
          <a:lstStyle/>
          <a:p>
            <a:r>
              <a:rPr lang="fi-FI" sz="2400" b="1" dirty="0" smtClean="0"/>
              <a:t>Centro Tecnológico Nacional de la Conserva y la Alimentación</a:t>
            </a:r>
            <a:endParaRPr lang="fi-FI" sz="2400" b="1" dirty="0"/>
          </a:p>
        </p:txBody>
      </p:sp>
      <p:sp>
        <p:nvSpPr>
          <p:cNvPr id="17" name="16 Rectángulo"/>
          <p:cNvSpPr/>
          <p:nvPr/>
        </p:nvSpPr>
        <p:spPr>
          <a:xfrm>
            <a:off x="3357554" y="1571612"/>
            <a:ext cx="4862546" cy="461665"/>
          </a:xfrm>
          <a:prstGeom prst="rect">
            <a:avLst/>
          </a:prstGeom>
          <a:solidFill>
            <a:srgbClr val="FF0000"/>
          </a:solidFill>
        </p:spPr>
        <p:txBody>
          <a:bodyPr wrap="square">
            <a:spAutoFit/>
          </a:bodyPr>
          <a:lstStyle/>
          <a:p>
            <a:r>
              <a:rPr lang="fi-FI" sz="2400" b="1" dirty="0" smtClean="0">
                <a:solidFill>
                  <a:schemeClr val="bg2"/>
                </a:solidFill>
              </a:rPr>
              <a:t>Empresario; Conserva</a:t>
            </a:r>
            <a:endParaRPr lang="fi-FI" sz="2400" b="1" dirty="0">
              <a:solidFill>
                <a:schemeClr val="bg2"/>
              </a:solidFill>
            </a:endParaRPr>
          </a:p>
        </p:txBody>
      </p:sp>
      <p:sp>
        <p:nvSpPr>
          <p:cNvPr id="18" name="17 Rectángulo"/>
          <p:cNvSpPr/>
          <p:nvPr/>
        </p:nvSpPr>
        <p:spPr>
          <a:xfrm>
            <a:off x="785785" y="3428999"/>
            <a:ext cx="7500990" cy="461665"/>
          </a:xfrm>
          <a:prstGeom prst="rect">
            <a:avLst/>
          </a:prstGeom>
          <a:solidFill>
            <a:srgbClr val="FF0000"/>
          </a:solidFill>
        </p:spPr>
        <p:txBody>
          <a:bodyPr wrap="square">
            <a:spAutoFit/>
          </a:bodyPr>
          <a:lstStyle/>
          <a:p>
            <a:r>
              <a:rPr lang="fi-FI" sz="2400" b="1" dirty="0" smtClean="0">
                <a:solidFill>
                  <a:schemeClr val="bg2"/>
                </a:solidFill>
              </a:rPr>
              <a:t>Representantes de educación</a:t>
            </a:r>
            <a:endParaRPr lang="fi-FI" sz="2400" b="1" dirty="0">
              <a:solidFill>
                <a:schemeClr val="bg2"/>
              </a:solidFill>
            </a:endParaRPr>
          </a:p>
        </p:txBody>
      </p:sp>
      <p:pic>
        <p:nvPicPr>
          <p:cNvPr id="26626" name="Picture 2" descr="Resultado de imagen de españ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85786" y="1571613"/>
            <a:ext cx="2286015" cy="1714512"/>
          </a:xfrm>
          <a:prstGeom prst="rect">
            <a:avLst/>
          </a:prstGeom>
          <a:noFill/>
        </p:spPr>
      </p:pic>
      <p:sp>
        <p:nvSpPr>
          <p:cNvPr id="15" name="14 Rectángulo"/>
          <p:cNvSpPr/>
          <p:nvPr/>
        </p:nvSpPr>
        <p:spPr>
          <a:xfrm>
            <a:off x="776261" y="4872047"/>
            <a:ext cx="7500989" cy="830997"/>
          </a:xfrm>
          <a:prstGeom prst="rect">
            <a:avLst/>
          </a:prstGeom>
        </p:spPr>
        <p:txBody>
          <a:bodyPr wrap="square">
            <a:spAutoFit/>
          </a:bodyPr>
          <a:lstStyle/>
          <a:p>
            <a:r>
              <a:rPr lang="es-ES" sz="2400" b="1" dirty="0" smtClean="0"/>
              <a:t>Centro Integrado de Formación y Experimentación Agraria de  Molina de Segura</a:t>
            </a:r>
            <a:endParaRPr lang="es-ES" sz="2400" b="1"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14348" y="2571744"/>
            <a:ext cx="8075612" cy="1143000"/>
          </a:xfrm>
        </p:spPr>
        <p:txBody>
          <a:bodyPr/>
          <a:lstStyle/>
          <a:p>
            <a:pPr algn="ctr"/>
            <a:r>
              <a:rPr lang="nl-NL" sz="8800" b="1" dirty="0"/>
              <a:t/>
            </a:r>
            <a:br>
              <a:rPr lang="nl-NL" sz="8800" b="1" dirty="0"/>
            </a:br>
            <a:r>
              <a:rPr lang="en-GB" sz="8800" b="1" dirty="0" smtClean="0"/>
              <a:t>FIN</a:t>
            </a:r>
            <a:r>
              <a:rPr lang="nl-NL" sz="8800" b="1" dirty="0"/>
              <a:t/>
            </a:r>
            <a:br>
              <a:rPr lang="nl-NL" sz="8800" b="1" dirty="0"/>
            </a:br>
            <a:endParaRPr lang="nl-NL" sz="8800" b="1" dirty="0"/>
          </a:p>
        </p:txBody>
      </p:sp>
      <p:sp>
        <p:nvSpPr>
          <p:cNvPr id="11" name="Tijdelijke aanduiding voor datum 3"/>
          <p:cNvSpPr txBox="1">
            <a:spLocks/>
          </p:cNvSpPr>
          <p:nvPr/>
        </p:nvSpPr>
        <p:spPr>
          <a:xfrm>
            <a:off x="4427984" y="6453335"/>
            <a:ext cx="1609502" cy="404665"/>
          </a:xfrm>
          <a:prstGeom prst="rect">
            <a:avLst/>
          </a:prstGeom>
        </p:spPr>
        <p:txBody>
          <a:bodyPr vert="horz" lIns="0" tIns="0" rIns="0" bIns="0" rtlCol="0" anchor="t" anchorCtr="0"/>
          <a:lstStyle>
            <a:defPPr>
              <a:defRPr lang="en-US"/>
            </a:defPPr>
            <a:lvl1pPr marL="0" algn="l" defTabSz="914400" rtl="0" eaLnBrk="1" latinLnBrk="0" hangingPunct="1">
              <a:defRPr sz="11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654FEEB1-1B71-410A-A12D-0B84ED15ADC3}" type="datetime3">
              <a:rPr lang="en-GB" smtClean="0"/>
              <a:pPr algn="ctr"/>
              <a:t>6 abril 2022</a:t>
            </a:fld>
            <a:endParaRPr lang="nl-NL" dirty="0"/>
          </a:p>
        </p:txBody>
      </p:sp>
      <p:sp>
        <p:nvSpPr>
          <p:cNvPr id="12" name="Tijdelijke aanduiding voor voettekst 4"/>
          <p:cNvSpPr>
            <a:spLocks noGrp="1"/>
          </p:cNvSpPr>
          <p:nvPr>
            <p:ph type="ftr" sz="quarter" idx="11"/>
          </p:nvPr>
        </p:nvSpPr>
        <p:spPr>
          <a:xfrm>
            <a:off x="2627783" y="6453336"/>
            <a:ext cx="1800200" cy="404664"/>
          </a:xfrm>
        </p:spPr>
        <p:txBody>
          <a:bodyPr/>
          <a:lstStyle/>
          <a:p>
            <a:pPr algn="ctr"/>
            <a:r>
              <a:rPr lang="nl-NL" dirty="0"/>
              <a:t>KA2 project </a:t>
            </a:r>
            <a:r>
              <a:rPr lang="nl-NL" dirty="0" err="1"/>
              <a:t>LOASA</a:t>
            </a:r>
            <a:endParaRPr lang="nl-NL" dirty="0"/>
          </a:p>
        </p:txBody>
      </p:sp>
      <p:sp>
        <p:nvSpPr>
          <p:cNvPr id="13" name="Tijdelijke aanduiding voor dianummer 5"/>
          <p:cNvSpPr txBox="1">
            <a:spLocks/>
          </p:cNvSpPr>
          <p:nvPr/>
        </p:nvSpPr>
        <p:spPr>
          <a:xfrm>
            <a:off x="6037485" y="6453336"/>
            <a:ext cx="910778" cy="404664"/>
          </a:xfrm>
          <a:prstGeom prst="rect">
            <a:avLst/>
          </a:prstGeom>
        </p:spPr>
        <p:txBody>
          <a:bodyPr vert="horz" lIns="91440" tIns="0" rIns="91440" bIns="0" rtlCol="0" anchor="t" anchorCtr="0"/>
          <a:lstStyle>
            <a:defPPr>
              <a:defRPr lang="en-US"/>
            </a:defPPr>
            <a:lvl1pPr marL="0" algn="l" defTabSz="914400" rtl="0" eaLnBrk="1" latinLnBrk="0" hangingPunct="1">
              <a:defRPr sz="11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nl-NL" dirty="0"/>
              <a:t>3</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Impact</a:t>
            </a:r>
          </a:p>
        </p:txBody>
      </p:sp>
      <p:sp>
        <p:nvSpPr>
          <p:cNvPr id="3" name="Tijdelijke aanduiding voor inhoud 2"/>
          <p:cNvSpPr>
            <a:spLocks noGrp="1"/>
          </p:cNvSpPr>
          <p:nvPr>
            <p:ph idx="1"/>
          </p:nvPr>
        </p:nvSpPr>
        <p:spPr/>
        <p:txBody>
          <a:bodyPr/>
          <a:lstStyle/>
          <a:p>
            <a:pPr marL="457200" indent="-457200">
              <a:buFont typeface="Arial" pitchFamily="34" charset="0"/>
              <a:buChar char="•"/>
              <a:defRPr/>
            </a:pPr>
            <a:r>
              <a:rPr lang="en-GB" dirty="0"/>
              <a:t>What are proper indicators?</a:t>
            </a:r>
          </a:p>
          <a:p>
            <a:pPr marL="457200" indent="-457200">
              <a:buFont typeface="Arial" pitchFamily="34" charset="0"/>
              <a:buChar char="•"/>
              <a:defRPr/>
            </a:pPr>
            <a:r>
              <a:rPr lang="en-GB" dirty="0"/>
              <a:t>Different levels (pyramid of change)</a:t>
            </a:r>
          </a:p>
          <a:p>
            <a:endParaRPr lang="nl-BE" dirty="0"/>
          </a:p>
        </p:txBody>
      </p:sp>
      <p:sp>
        <p:nvSpPr>
          <p:cNvPr id="4" name="Tijdelijke aanduiding voor datum 3"/>
          <p:cNvSpPr>
            <a:spLocks noGrp="1"/>
          </p:cNvSpPr>
          <p:nvPr>
            <p:ph type="dt" sz="half" idx="10"/>
          </p:nvPr>
        </p:nvSpPr>
        <p:spPr/>
        <p:txBody>
          <a:bodyPr/>
          <a:lstStyle/>
          <a:p>
            <a:fld id="{D30155A4-545B-421A-BB8D-900B0C45B0D4}" type="datetime3">
              <a:rPr lang="en-GB" smtClean="0"/>
              <a:pPr/>
              <a:t>6 abril 2022</a:t>
            </a:fld>
            <a:endParaRPr lang="nl-NL" dirty="0"/>
          </a:p>
        </p:txBody>
      </p:sp>
      <p:sp>
        <p:nvSpPr>
          <p:cNvPr id="5" name="Tijdelijke aanduiding voor voettekst 4"/>
          <p:cNvSpPr>
            <a:spLocks noGrp="1"/>
          </p:cNvSpPr>
          <p:nvPr>
            <p:ph type="ftr" sz="quarter" idx="11"/>
          </p:nvPr>
        </p:nvSpPr>
        <p:spPr/>
        <p:txBody>
          <a:bodyPr/>
          <a:lstStyle/>
          <a:p>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p:txBody>
          <a:bodyPr/>
          <a:lstStyle/>
          <a:p>
            <a:fld id="{E4CF7DCE-037D-EA46-95EA-FAE57EEEFD75}" type="slidenum">
              <a:rPr lang="nl-NL" smtClean="0"/>
              <a:pPr/>
              <a:t>16</a:t>
            </a:fld>
            <a:endParaRPr lang="nl-NL" dirty="0"/>
          </a:p>
        </p:txBody>
      </p:sp>
    </p:spTree>
    <p:extLst>
      <p:ext uri="{BB962C8B-B14F-4D97-AF65-F5344CB8AC3E}">
        <p14:creationId xmlns:p14="http://schemas.microsoft.com/office/powerpoint/2010/main" val="309798822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err="1" smtClean="0"/>
              <a:t>Objetivo</a:t>
            </a:r>
            <a:endParaRPr lang="en-GB" dirty="0"/>
          </a:p>
        </p:txBody>
      </p:sp>
      <p:sp>
        <p:nvSpPr>
          <p:cNvPr id="7" name="Tijdelijke aanduiding voor inhoud 2"/>
          <p:cNvSpPr>
            <a:spLocks noGrp="1"/>
          </p:cNvSpPr>
          <p:nvPr>
            <p:ph idx="1"/>
          </p:nvPr>
        </p:nvSpPr>
        <p:spPr>
          <a:xfrm>
            <a:off x="539552" y="1340768"/>
            <a:ext cx="8075611" cy="1944216"/>
          </a:xfrm>
        </p:spPr>
        <p:txBody>
          <a:bodyPr/>
          <a:lstStyle/>
          <a:p>
            <a:pPr marL="95250" indent="-95250" algn="just" eaLnBrk="1" hangingPunct="1">
              <a:defRPr/>
            </a:pPr>
            <a:r>
              <a:rPr lang="nl-NL" sz="2800" dirty="0" smtClean="0"/>
              <a:t> Disminuir la diferencia existente entre las habilidades adquiridas en la educación formal y no formal  con las que realmente demanda el mercado laboral.</a:t>
            </a:r>
            <a:endParaRPr lang="nl-NL" sz="2800"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2</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nl-BE" dirty="0"/>
          </a:p>
        </p:txBody>
      </p:sp>
      <p:sp>
        <p:nvSpPr>
          <p:cNvPr id="9" name="8 Flecha abajo"/>
          <p:cNvSpPr/>
          <p:nvPr/>
        </p:nvSpPr>
        <p:spPr>
          <a:xfrm>
            <a:off x="4211960" y="3645024"/>
            <a:ext cx="792088" cy="936104"/>
          </a:xfrm>
          <a:prstGeom prst="downArrow">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10" name="9 CuadroTexto"/>
          <p:cNvSpPr txBox="1"/>
          <p:nvPr/>
        </p:nvSpPr>
        <p:spPr>
          <a:xfrm>
            <a:off x="2266342" y="4869160"/>
            <a:ext cx="4732962" cy="646331"/>
          </a:xfrm>
          <a:prstGeom prst="rect">
            <a:avLst/>
          </a:prstGeom>
        </p:spPr>
        <p:style>
          <a:lnRef idx="1">
            <a:schemeClr val="accent5"/>
          </a:lnRef>
          <a:fillRef idx="2">
            <a:schemeClr val="accent5"/>
          </a:fillRef>
          <a:effectRef idx="1">
            <a:schemeClr val="accent5"/>
          </a:effectRef>
          <a:fontRef idx="minor">
            <a:schemeClr val="dk1"/>
          </a:fontRef>
        </p:style>
        <p:txBody>
          <a:bodyPr wrap="none" rtlCol="0">
            <a:spAutoFit/>
          </a:bodyPr>
          <a:lstStyle/>
          <a:p>
            <a:pPr algn="ctr"/>
            <a:r>
              <a:rPr lang="es-ES_tradnl" sz="3600" dirty="0" smtClean="0"/>
              <a:t>MAYOR EMPLEABILIDAD</a:t>
            </a:r>
            <a:endParaRPr lang="es-ES" sz="3600"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a:t>
            </a:r>
            <a:r>
              <a:rPr lang="en-GB" dirty="0" err="1" smtClean="0"/>
              <a:t>Por</a:t>
            </a:r>
            <a:r>
              <a:rPr lang="en-GB" dirty="0" smtClean="0"/>
              <a:t> </a:t>
            </a:r>
            <a:r>
              <a:rPr lang="en-GB" dirty="0" err="1" smtClean="0"/>
              <a:t>qué</a:t>
            </a:r>
            <a:r>
              <a:rPr lang="en-GB" dirty="0" smtClean="0"/>
              <a:t>?</a:t>
            </a:r>
            <a:endParaRPr lang="en-GB" dirty="0"/>
          </a:p>
        </p:txBody>
      </p:sp>
      <p:sp>
        <p:nvSpPr>
          <p:cNvPr id="7" name="Tijdelijke aanduiding voor inhoud 2"/>
          <p:cNvSpPr>
            <a:spLocks noGrp="1"/>
          </p:cNvSpPr>
          <p:nvPr>
            <p:ph idx="1"/>
          </p:nvPr>
        </p:nvSpPr>
        <p:spPr>
          <a:xfrm>
            <a:off x="611560" y="1628800"/>
            <a:ext cx="8075611" cy="1944216"/>
          </a:xfrm>
        </p:spPr>
        <p:txBody>
          <a:bodyPr/>
          <a:lstStyle/>
          <a:p>
            <a:pPr marL="95250" indent="-95250" algn="just" eaLnBrk="1" hangingPunct="1">
              <a:defRPr/>
            </a:pPr>
            <a:r>
              <a:rPr lang="nl-NL" sz="2800" dirty="0" smtClean="0"/>
              <a:t> Dentro de la UE se prevee una disminución de la empleabilidad debido a que los empresarios no encuentran en los trabajadores (y/o estudiantes) las habilidades que realmente demandan.</a:t>
            </a:r>
          </a:p>
          <a:p>
            <a:pPr marL="0" indent="0" algn="just" eaLnBrk="1" hangingPunct="1">
              <a:defRPr/>
            </a:pPr>
            <a:endParaRPr lang="nl-NL" sz="2800" dirty="0" smtClean="0"/>
          </a:p>
          <a:p>
            <a:pPr marL="95250" algn="just" eaLnBrk="1" hangingPunct="1">
              <a:defRPr/>
            </a:pPr>
            <a:r>
              <a:rPr lang="nl-NL" sz="2800" dirty="0" smtClean="0"/>
              <a:t>Esta distancia aumenta en el sector verde (agricultura, ganaderia y medio ambiente) y en los niveles más bajos de formación. (EQF 1, 2 y 3)</a:t>
            </a:r>
            <a:endParaRPr lang="nl-NL" sz="2800"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3</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GB" dirty="0" smtClean="0"/>
              <a:t>¿</a:t>
            </a:r>
            <a:r>
              <a:rPr lang="en-GB" dirty="0" err="1" smtClean="0"/>
              <a:t>Cómo</a:t>
            </a:r>
            <a:r>
              <a:rPr lang="en-GB" dirty="0" smtClean="0"/>
              <a:t>?</a:t>
            </a:r>
            <a:endParaRPr lang="en-GB" dirty="0"/>
          </a:p>
        </p:txBody>
      </p:sp>
      <p:sp>
        <p:nvSpPr>
          <p:cNvPr id="7" name="Tijdelijke aanduiding voor inhoud 2"/>
          <p:cNvSpPr>
            <a:spLocks noGrp="1"/>
          </p:cNvSpPr>
          <p:nvPr>
            <p:ph idx="1"/>
          </p:nvPr>
        </p:nvSpPr>
        <p:spPr>
          <a:xfrm>
            <a:off x="611560" y="1628800"/>
            <a:ext cx="8075611" cy="1944216"/>
          </a:xfrm>
        </p:spPr>
        <p:txBody>
          <a:bodyPr/>
          <a:lstStyle/>
          <a:p>
            <a:pPr marL="95250" algn="just" eaLnBrk="1" hangingPunct="1">
              <a:defRPr/>
            </a:pPr>
            <a:r>
              <a:rPr lang="nl-NL" sz="2800" dirty="0" smtClean="0"/>
              <a:t>Desarrollando </a:t>
            </a:r>
            <a:r>
              <a:rPr lang="nl-NL" sz="2800" b="1" dirty="0" smtClean="0"/>
              <a:t>unidades de aprendizaje </a:t>
            </a:r>
            <a:r>
              <a:rPr lang="nl-NL" sz="2800" dirty="0" smtClean="0"/>
              <a:t>basadas en;</a:t>
            </a:r>
          </a:p>
          <a:p>
            <a:pPr marL="266700" algn="just" eaLnBrk="1" hangingPunct="1">
              <a:defRPr/>
            </a:pPr>
            <a:endParaRPr lang="nl-NL" sz="2800" dirty="0" smtClean="0"/>
          </a:p>
          <a:p>
            <a:pPr marL="628650" indent="-533400" algn="just" eaLnBrk="1" hangingPunct="1">
              <a:buFont typeface="+mj-lt"/>
              <a:buAutoNum type="arabicPeriod"/>
              <a:defRPr/>
            </a:pPr>
            <a:r>
              <a:rPr lang="nl-NL" sz="2800" dirty="0" smtClean="0"/>
              <a:t>Los niveles europeos de cualificación </a:t>
            </a:r>
            <a:r>
              <a:rPr lang="nl-NL" sz="2800" b="1" dirty="0" smtClean="0">
                <a:solidFill>
                  <a:srgbClr val="FF0000"/>
                </a:solidFill>
              </a:rPr>
              <a:t>(EQF)</a:t>
            </a:r>
            <a:r>
              <a:rPr lang="nl-NL" sz="2800" dirty="0" smtClean="0"/>
              <a:t>, </a:t>
            </a:r>
          </a:p>
          <a:p>
            <a:pPr marL="628650" indent="-533400" algn="just" eaLnBrk="1" hangingPunct="1">
              <a:buFont typeface="+mj-lt"/>
              <a:buAutoNum type="arabicPeriod"/>
              <a:defRPr/>
            </a:pPr>
            <a:r>
              <a:rPr lang="nl-NL" sz="2800" dirty="0" smtClean="0"/>
              <a:t>El sistema europeo de créditos para FP </a:t>
            </a:r>
            <a:r>
              <a:rPr lang="nl-NL" sz="2800" b="1" dirty="0" smtClean="0">
                <a:solidFill>
                  <a:srgbClr val="FF0000"/>
                </a:solidFill>
              </a:rPr>
              <a:t>(ECVET)</a:t>
            </a:r>
          </a:p>
          <a:p>
            <a:pPr marL="628650" indent="-533400" algn="just" eaLnBrk="1" hangingPunct="1">
              <a:buFont typeface="+mj-lt"/>
              <a:buAutoNum type="arabicPeriod"/>
              <a:defRPr/>
            </a:pPr>
            <a:r>
              <a:rPr lang="nl-NL" sz="2800" dirty="0" smtClean="0"/>
              <a:t>La nueva agenda de habilidades básicas para el empleo en la UE</a:t>
            </a:r>
            <a:endParaRPr lang="nl-NL" sz="2800"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4</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71472" y="642918"/>
            <a:ext cx="8075612" cy="1143000"/>
          </a:xfrm>
        </p:spPr>
        <p:txBody>
          <a:bodyPr/>
          <a:lstStyle/>
          <a:p>
            <a:pPr algn="ctr"/>
            <a:r>
              <a:rPr lang="en-GB" dirty="0" smtClean="0"/>
              <a:t>La </a:t>
            </a:r>
            <a:r>
              <a:rPr lang="en-GB" dirty="0" err="1" smtClean="0"/>
              <a:t>nueva</a:t>
            </a:r>
            <a:r>
              <a:rPr lang="en-GB" dirty="0" smtClean="0"/>
              <a:t> agenda de </a:t>
            </a:r>
            <a:r>
              <a:rPr lang="en-GB" dirty="0" err="1" smtClean="0"/>
              <a:t>habilidades</a:t>
            </a:r>
            <a:r>
              <a:rPr lang="en-GB" dirty="0" smtClean="0"/>
              <a:t> y </a:t>
            </a:r>
            <a:r>
              <a:rPr lang="en-GB" dirty="0" err="1" smtClean="0"/>
              <a:t>cualificaciones</a:t>
            </a:r>
            <a:r>
              <a:rPr lang="en-GB" dirty="0" smtClean="0"/>
              <a:t> para el </a:t>
            </a:r>
            <a:r>
              <a:rPr lang="en-GB" dirty="0" err="1" smtClean="0"/>
              <a:t>empleo</a:t>
            </a:r>
            <a:r>
              <a:rPr lang="en-GB" dirty="0" smtClean="0"/>
              <a:t> </a:t>
            </a:r>
            <a:r>
              <a:rPr lang="en-GB" dirty="0" err="1" smtClean="0"/>
              <a:t>en</a:t>
            </a:r>
            <a:r>
              <a:rPr lang="en-GB" dirty="0" smtClean="0"/>
              <a:t> la EU</a:t>
            </a:r>
            <a:endParaRPr lang="en-GB" dirty="0"/>
          </a:p>
        </p:txBody>
      </p:sp>
      <p:sp>
        <p:nvSpPr>
          <p:cNvPr id="7" name="Tijdelijke aanduiding voor inhoud 2"/>
          <p:cNvSpPr>
            <a:spLocks noGrp="1"/>
          </p:cNvSpPr>
          <p:nvPr>
            <p:ph idx="1"/>
          </p:nvPr>
        </p:nvSpPr>
        <p:spPr>
          <a:xfrm>
            <a:off x="428596" y="2714620"/>
            <a:ext cx="8075611" cy="1944216"/>
          </a:xfrm>
        </p:spPr>
        <p:txBody>
          <a:bodyPr/>
          <a:lstStyle/>
          <a:p>
            <a:pPr marL="171450" algn="just" eaLnBrk="1" hangingPunct="1">
              <a:defRPr/>
            </a:pPr>
            <a:r>
              <a:rPr lang="nl-NL" sz="2800" dirty="0" smtClean="0"/>
              <a:t>En junio de 2006 la Comisión Europea desarrolla la Nueva Agenda de cualificaciones para asegurar que las habilidades adquiridas sean válidas para las exigencias del mercado laboral presentes y futuras.</a:t>
            </a:r>
            <a:endParaRPr lang="nl-NL" sz="2800"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5</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inhoud 2"/>
          <p:cNvSpPr>
            <a:spLocks noGrp="1"/>
          </p:cNvSpPr>
          <p:nvPr>
            <p:ph idx="1"/>
          </p:nvPr>
        </p:nvSpPr>
        <p:spPr>
          <a:xfrm>
            <a:off x="642910" y="857232"/>
            <a:ext cx="8001056" cy="504056"/>
          </a:xfrm>
        </p:spPr>
        <p:txBody>
          <a:bodyPr/>
          <a:lstStyle/>
          <a:p>
            <a:pPr marL="266700" indent="-95250" algn="just" eaLnBrk="1" hangingPunct="1">
              <a:defRPr/>
            </a:pPr>
            <a:r>
              <a:rPr lang="nl-NL" sz="2800" dirty="0" smtClean="0"/>
              <a:t> </a:t>
            </a:r>
            <a:r>
              <a:rPr lang="nl-NL" sz="2800" dirty="0" smtClean="0">
                <a:solidFill>
                  <a:schemeClr val="bg1"/>
                </a:solidFill>
              </a:rPr>
              <a:t>La nueva agenda de habilidades y cualificaciones para el empleo establece TRES prioridades</a:t>
            </a:r>
            <a:endParaRPr lang="nl-NL" sz="2800" dirty="0">
              <a:solidFill>
                <a:schemeClr val="bg1"/>
              </a:solidFill>
            </a:endParaRPr>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6</a:t>
            </a:fld>
            <a:endParaRPr lang="nl-NL" dirty="0"/>
          </a:p>
        </p:txBody>
      </p:sp>
      <p:sp>
        <p:nvSpPr>
          <p:cNvPr id="8" name="Tijdelijke aanduiding voor inhoud 2"/>
          <p:cNvSpPr txBox="1">
            <a:spLocks/>
          </p:cNvSpPr>
          <p:nvPr/>
        </p:nvSpPr>
        <p:spPr>
          <a:xfrm>
            <a:off x="611188" y="1857363"/>
            <a:ext cx="8075611" cy="385765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9" name="8 CuadroTexto"/>
          <p:cNvSpPr txBox="1"/>
          <p:nvPr/>
        </p:nvSpPr>
        <p:spPr>
          <a:xfrm>
            <a:off x="642910" y="2071679"/>
            <a:ext cx="7920880" cy="3785652"/>
          </a:xfrm>
          <a:prstGeom prst="rect">
            <a:avLst/>
          </a:prstGeom>
          <a:noFill/>
        </p:spPr>
        <p:txBody>
          <a:bodyPr wrap="square" rtlCol="0">
            <a:spAutoFit/>
          </a:bodyPr>
          <a:lstStyle/>
          <a:p>
            <a:pPr marL="628650" indent="-628650" algn="just">
              <a:buFont typeface="+mj-lt"/>
              <a:buAutoNum type="arabicPeriod"/>
            </a:pPr>
            <a:r>
              <a:rPr lang="es-ES_tradnl" sz="2400" dirty="0" smtClean="0"/>
              <a:t>Mejorar la </a:t>
            </a:r>
            <a:r>
              <a:rPr lang="es-ES_tradnl" sz="2400" b="1" dirty="0" smtClean="0">
                <a:solidFill>
                  <a:srgbClr val="C00000"/>
                </a:solidFill>
              </a:rPr>
              <a:t>calidad y la importancia</a:t>
            </a:r>
            <a:r>
              <a:rPr lang="es-ES_tradnl" sz="2400" dirty="0" smtClean="0">
                <a:solidFill>
                  <a:srgbClr val="C00000"/>
                </a:solidFill>
              </a:rPr>
              <a:t> </a:t>
            </a:r>
            <a:r>
              <a:rPr lang="es-ES_tradnl" sz="2400" dirty="0" smtClean="0"/>
              <a:t>de las habilidades adquiridas en la formación </a:t>
            </a:r>
          </a:p>
          <a:p>
            <a:pPr marL="628650" indent="-628650" algn="just">
              <a:buFont typeface="+mj-lt"/>
              <a:buAutoNum type="arabicPeriod"/>
            </a:pPr>
            <a:endParaRPr lang="es-ES_tradnl" sz="2400" dirty="0" smtClean="0"/>
          </a:p>
          <a:p>
            <a:pPr marL="628650" indent="-628650" algn="just">
              <a:buFont typeface="+mj-lt"/>
              <a:buAutoNum type="arabicPeriod"/>
            </a:pPr>
            <a:r>
              <a:rPr lang="es-ES_tradnl" sz="2400" dirty="0" smtClean="0"/>
              <a:t>Establecer un </a:t>
            </a:r>
            <a:r>
              <a:rPr lang="es-ES_tradnl" sz="2400" b="1" dirty="0" smtClean="0">
                <a:solidFill>
                  <a:srgbClr val="C00000"/>
                </a:solidFill>
              </a:rPr>
              <a:t>sistema que cuantifique habilidades y cualificaciones</a:t>
            </a:r>
            <a:r>
              <a:rPr lang="es-ES_tradnl" sz="2400" dirty="0" smtClean="0"/>
              <a:t> más entendibles y comparables entre el mundo académico y el laboral.</a:t>
            </a:r>
          </a:p>
          <a:p>
            <a:pPr marL="628650" indent="-628650" algn="just">
              <a:buFont typeface="+mj-lt"/>
              <a:buAutoNum type="arabicPeriod"/>
            </a:pPr>
            <a:endParaRPr lang="es-ES_tradnl" sz="2400" dirty="0" smtClean="0"/>
          </a:p>
          <a:p>
            <a:pPr marL="628650" indent="-628650" algn="just">
              <a:buFont typeface="+mj-lt"/>
              <a:buAutoNum type="arabicPeriod"/>
            </a:pPr>
            <a:r>
              <a:rPr lang="es-ES_tradnl" sz="2400" dirty="0" smtClean="0"/>
              <a:t>Desarrollar habilidades intelectuales y mejorar los sistemas de información para ampliar </a:t>
            </a:r>
            <a:r>
              <a:rPr lang="es-ES_tradnl" sz="2400" b="1" dirty="0" smtClean="0">
                <a:solidFill>
                  <a:srgbClr val="C00000"/>
                </a:solidFill>
              </a:rPr>
              <a:t>el espectro profesional  y la empleabilidad.</a:t>
            </a:r>
            <a:endParaRPr lang="es-ES" sz="2400" dirty="0">
              <a:solidFill>
                <a:srgbClr val="C00000"/>
              </a:solidFill>
            </a:endParaRPr>
          </a:p>
        </p:txBody>
      </p:sp>
      <p:sp>
        <p:nvSpPr>
          <p:cNvPr id="11" name="10 CuadroTexto"/>
          <p:cNvSpPr txBox="1"/>
          <p:nvPr/>
        </p:nvSpPr>
        <p:spPr>
          <a:xfrm>
            <a:off x="642910" y="4357694"/>
            <a:ext cx="7992888" cy="461665"/>
          </a:xfrm>
          <a:prstGeom prst="rect">
            <a:avLst/>
          </a:prstGeom>
          <a:noFill/>
        </p:spPr>
        <p:txBody>
          <a:bodyPr wrap="square" rtlCol="0">
            <a:spAutoFit/>
          </a:bodyPr>
          <a:lstStyle/>
          <a:p>
            <a:pPr marL="457200" indent="-457200" algn="just"/>
            <a:endParaRPr lang="es-ES" sz="2400" b="1"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 A </a:t>
            </a:r>
            <a:r>
              <a:rPr lang="en-GB" dirty="0" err="1" smtClean="0"/>
              <a:t>quíen</a:t>
            </a:r>
            <a:r>
              <a:rPr lang="en-GB" dirty="0" smtClean="0"/>
              <a:t> </a:t>
            </a:r>
            <a:r>
              <a:rPr lang="en-GB" dirty="0" err="1" smtClean="0"/>
              <a:t>va</a:t>
            </a:r>
            <a:r>
              <a:rPr lang="en-GB" dirty="0" smtClean="0"/>
              <a:t> </a:t>
            </a:r>
            <a:r>
              <a:rPr lang="en-GB" dirty="0" err="1" smtClean="0"/>
              <a:t>dirigido</a:t>
            </a:r>
            <a:r>
              <a:rPr lang="en-GB" dirty="0" smtClean="0"/>
              <a:t> LOASA ?</a:t>
            </a:r>
            <a:endParaRPr lang="en-GB" dirty="0"/>
          </a:p>
        </p:txBody>
      </p:sp>
      <p:sp>
        <p:nvSpPr>
          <p:cNvPr id="7" name="Tijdelijke aanduiding voor inhoud 2"/>
          <p:cNvSpPr>
            <a:spLocks noGrp="1"/>
          </p:cNvSpPr>
          <p:nvPr>
            <p:ph idx="1"/>
          </p:nvPr>
        </p:nvSpPr>
        <p:spPr>
          <a:xfrm>
            <a:off x="714348" y="1428736"/>
            <a:ext cx="6768752" cy="504056"/>
          </a:xfrm>
        </p:spPr>
        <p:txBody>
          <a:bodyPr/>
          <a:lstStyle/>
          <a:p>
            <a:pPr marL="0" indent="0" algn="just" eaLnBrk="1" hangingPunct="1">
              <a:defRPr/>
            </a:pPr>
            <a:r>
              <a:rPr lang="nl-NL" sz="2400" b="1" dirty="0" smtClean="0"/>
              <a:t> </a:t>
            </a:r>
            <a:r>
              <a:rPr lang="nl-NL" sz="2400" b="1" dirty="0" smtClean="0">
                <a:solidFill>
                  <a:srgbClr val="00B050"/>
                </a:solidFill>
              </a:rPr>
              <a:t>TRES grupos de destinatarios</a:t>
            </a:r>
            <a:endParaRPr lang="nl-NL" sz="2400" b="1" dirty="0">
              <a:solidFill>
                <a:srgbClr val="00B050"/>
              </a:solidFill>
            </a:endParaRPr>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7</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9" name="8 CuadroTexto"/>
          <p:cNvSpPr txBox="1"/>
          <p:nvPr/>
        </p:nvSpPr>
        <p:spPr>
          <a:xfrm>
            <a:off x="571472" y="2071678"/>
            <a:ext cx="7920880" cy="4154984"/>
          </a:xfrm>
          <a:prstGeom prst="rect">
            <a:avLst/>
          </a:prstGeom>
          <a:noFill/>
        </p:spPr>
        <p:txBody>
          <a:bodyPr wrap="square" rtlCol="0">
            <a:spAutoFit/>
          </a:bodyPr>
          <a:lstStyle/>
          <a:p>
            <a:pPr marL="457200" indent="-457200" algn="just">
              <a:buFont typeface="+mj-lt"/>
              <a:buAutoNum type="arabicPeriod"/>
            </a:pPr>
            <a:r>
              <a:rPr lang="es-ES_tradnl" sz="2400" b="1" dirty="0" smtClean="0"/>
              <a:t>Estudiantes de FP </a:t>
            </a:r>
            <a:r>
              <a:rPr lang="es-ES_tradnl" sz="2400" dirty="0" smtClean="0"/>
              <a:t>y desempleados de los niveles EQF bajo y medio (EQF 1, 2 y 3)</a:t>
            </a:r>
          </a:p>
          <a:p>
            <a:pPr marL="457200" indent="-457200" algn="just">
              <a:buFont typeface="+mj-lt"/>
              <a:buAutoNum type="arabicPeriod"/>
            </a:pPr>
            <a:endParaRPr lang="es-ES_tradnl" sz="2400" dirty="0" smtClean="0"/>
          </a:p>
          <a:p>
            <a:pPr marL="457200" indent="-457200" algn="just">
              <a:buFont typeface="+mj-lt"/>
              <a:buAutoNum type="arabicPeriod"/>
            </a:pPr>
            <a:r>
              <a:rPr lang="es-ES_tradnl" sz="2400" dirty="0" smtClean="0"/>
              <a:t>Fomentar la </a:t>
            </a:r>
            <a:r>
              <a:rPr lang="es-ES_tradnl" sz="2400" b="1" dirty="0" smtClean="0"/>
              <a:t>excelencia</a:t>
            </a:r>
            <a:r>
              <a:rPr lang="es-ES_tradnl" sz="2400" dirty="0" smtClean="0"/>
              <a:t> de los estudiantes de FP (todos los niveles EQF)</a:t>
            </a:r>
          </a:p>
          <a:p>
            <a:pPr marL="457200" indent="-457200" algn="just">
              <a:buFont typeface="+mj-lt"/>
              <a:buAutoNum type="arabicPeriod"/>
            </a:pPr>
            <a:endParaRPr lang="es-ES_tradnl" sz="2400" dirty="0" smtClean="0"/>
          </a:p>
          <a:p>
            <a:pPr marL="457200" indent="-457200" algn="just">
              <a:buFont typeface="+mj-lt"/>
              <a:buAutoNum type="arabicPeriod"/>
            </a:pPr>
            <a:r>
              <a:rPr lang="es-ES_tradnl" sz="2400" b="1" dirty="0" smtClean="0"/>
              <a:t>Empleadores</a:t>
            </a:r>
            <a:r>
              <a:rPr lang="es-ES_tradnl" sz="2400" dirty="0" smtClean="0"/>
              <a:t> que precisan transparencia en el conocimiento de las habilidades adquiridas por los alumnos para una mejor política de recursos humanos en sus empresas</a:t>
            </a:r>
            <a:endParaRPr lang="es-ES" sz="2400" dirty="0" smtClean="0"/>
          </a:p>
          <a:p>
            <a:pPr marL="457200" indent="-457200" algn="just">
              <a:buFont typeface="+mj-lt"/>
              <a:buAutoNum type="arabicPeriod"/>
            </a:pPr>
            <a:endParaRPr lang="es-ES" sz="24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err="1" smtClean="0"/>
              <a:t>Beneficios</a:t>
            </a:r>
            <a:r>
              <a:rPr lang="en-GB" dirty="0" smtClean="0"/>
              <a:t> de LOASA</a:t>
            </a:r>
            <a:endParaRPr lang="en-GB" dirty="0"/>
          </a:p>
        </p:txBody>
      </p:sp>
      <p:sp>
        <p:nvSpPr>
          <p:cNvPr id="7" name="Tijdelijke aanduiding voor inhoud 2"/>
          <p:cNvSpPr>
            <a:spLocks noGrp="1"/>
          </p:cNvSpPr>
          <p:nvPr>
            <p:ph idx="1"/>
          </p:nvPr>
        </p:nvSpPr>
        <p:spPr>
          <a:xfrm>
            <a:off x="857224" y="1357298"/>
            <a:ext cx="6768752" cy="504056"/>
          </a:xfrm>
        </p:spPr>
        <p:txBody>
          <a:bodyPr/>
          <a:lstStyle/>
          <a:p>
            <a:pPr marL="0" indent="0" algn="just" eaLnBrk="1" hangingPunct="1">
              <a:defRPr/>
            </a:pPr>
            <a:r>
              <a:rPr lang="nl-NL" sz="2400" b="1" dirty="0" smtClean="0"/>
              <a:t> A largo plazo</a:t>
            </a:r>
            <a:endParaRPr lang="nl-NL" sz="2400" b="1"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8</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9" name="8 CuadroTexto"/>
          <p:cNvSpPr txBox="1"/>
          <p:nvPr/>
        </p:nvSpPr>
        <p:spPr>
          <a:xfrm>
            <a:off x="683568" y="1826765"/>
            <a:ext cx="7920880" cy="1200329"/>
          </a:xfrm>
          <a:prstGeom prst="rect">
            <a:avLst/>
          </a:prstGeom>
          <a:noFill/>
        </p:spPr>
        <p:txBody>
          <a:bodyPr wrap="square" rtlCol="0">
            <a:spAutoFit/>
          </a:bodyPr>
          <a:lstStyle/>
          <a:p>
            <a:pPr marL="533400" indent="-533400" algn="just">
              <a:buFont typeface="Wingdings" pitchFamily="2" charset="2"/>
              <a:buChar char="ü"/>
            </a:pPr>
            <a:r>
              <a:rPr lang="es-ES_tradnl" sz="2400" dirty="0" smtClean="0"/>
              <a:t>Una reducción entre las habilidades adquiridas en la educación  formal , no formal y las necesidades del mercado laboral</a:t>
            </a:r>
            <a:endParaRPr lang="es-ES" sz="2400" dirty="0"/>
          </a:p>
        </p:txBody>
      </p:sp>
      <p:sp>
        <p:nvSpPr>
          <p:cNvPr id="10" name="9 CuadroTexto"/>
          <p:cNvSpPr txBox="1"/>
          <p:nvPr/>
        </p:nvSpPr>
        <p:spPr>
          <a:xfrm>
            <a:off x="683568" y="2924944"/>
            <a:ext cx="7992888" cy="830997"/>
          </a:xfrm>
          <a:prstGeom prst="rect">
            <a:avLst/>
          </a:prstGeom>
          <a:noFill/>
        </p:spPr>
        <p:txBody>
          <a:bodyPr wrap="square" rtlCol="0">
            <a:spAutoFit/>
          </a:bodyPr>
          <a:lstStyle/>
          <a:p>
            <a:pPr marL="533400" indent="-533400" algn="just">
              <a:buFont typeface="Wingdings" pitchFamily="2" charset="2"/>
              <a:buChar char="ü"/>
            </a:pPr>
            <a:r>
              <a:rPr lang="es-ES_tradnl" sz="2400" dirty="0" smtClean="0"/>
              <a:t>Incrementar la </a:t>
            </a:r>
            <a:r>
              <a:rPr lang="es-ES_tradnl" sz="2400" dirty="0" err="1" smtClean="0"/>
              <a:t>empleabilidad</a:t>
            </a:r>
            <a:r>
              <a:rPr lang="es-ES_tradnl" sz="2400" dirty="0" smtClean="0"/>
              <a:t> de los estudiantes de FP de los niveles EQF más bajos</a:t>
            </a:r>
            <a:endParaRPr lang="es-ES" sz="2400" dirty="0"/>
          </a:p>
        </p:txBody>
      </p:sp>
      <p:sp>
        <p:nvSpPr>
          <p:cNvPr id="11" name="10 CuadroTexto"/>
          <p:cNvSpPr txBox="1"/>
          <p:nvPr/>
        </p:nvSpPr>
        <p:spPr>
          <a:xfrm>
            <a:off x="683568" y="3861048"/>
            <a:ext cx="7992888" cy="830997"/>
          </a:xfrm>
          <a:prstGeom prst="rect">
            <a:avLst/>
          </a:prstGeom>
          <a:noFill/>
        </p:spPr>
        <p:txBody>
          <a:bodyPr wrap="square" rtlCol="0">
            <a:spAutoFit/>
          </a:bodyPr>
          <a:lstStyle/>
          <a:p>
            <a:pPr marL="533400" indent="-533400" algn="just">
              <a:buFont typeface="Wingdings" pitchFamily="2" charset="2"/>
              <a:buChar char="ü"/>
            </a:pPr>
            <a:r>
              <a:rPr lang="es-ES_tradnl" sz="2400" dirty="0" smtClean="0"/>
              <a:t>Intercambiar conocimientos entre el sistema educativo de la formación profesional y la industria</a:t>
            </a:r>
            <a:endParaRPr lang="es-ES" sz="2400" dirty="0"/>
          </a:p>
        </p:txBody>
      </p:sp>
      <p:sp>
        <p:nvSpPr>
          <p:cNvPr id="12" name="11 CuadroTexto"/>
          <p:cNvSpPr txBox="1"/>
          <p:nvPr/>
        </p:nvSpPr>
        <p:spPr>
          <a:xfrm>
            <a:off x="766488" y="4849848"/>
            <a:ext cx="7992888" cy="1200329"/>
          </a:xfrm>
          <a:prstGeom prst="rect">
            <a:avLst/>
          </a:prstGeom>
          <a:noFill/>
        </p:spPr>
        <p:txBody>
          <a:bodyPr wrap="square" rtlCol="0">
            <a:spAutoFit/>
          </a:bodyPr>
          <a:lstStyle/>
          <a:p>
            <a:pPr marL="457200" indent="-457200" algn="just">
              <a:buFont typeface="Wingdings" pitchFamily="2" charset="2"/>
              <a:buChar char="ü"/>
            </a:pPr>
            <a:r>
              <a:rPr lang="es-ES_tradnl" sz="2400" dirty="0" smtClean="0"/>
              <a:t>Que el sistema de unidades de aprendizaje sea una herramienta para la política de recursos humanos de las empresas</a:t>
            </a:r>
            <a:endParaRPr lang="es-ES" sz="24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GB" dirty="0" smtClean="0"/>
              <a:t>¿</a:t>
            </a:r>
            <a:r>
              <a:rPr lang="en-GB" dirty="0" err="1" smtClean="0"/>
              <a:t>Cómo</a:t>
            </a:r>
            <a:r>
              <a:rPr lang="en-GB" dirty="0" smtClean="0"/>
              <a:t> </a:t>
            </a:r>
            <a:r>
              <a:rPr lang="en-GB" dirty="0" err="1" smtClean="0"/>
              <a:t>funciona</a:t>
            </a:r>
            <a:r>
              <a:rPr lang="en-GB" dirty="0" smtClean="0"/>
              <a:t> LOASA?</a:t>
            </a:r>
            <a:endParaRPr lang="en-GB" dirty="0"/>
          </a:p>
        </p:txBody>
      </p:sp>
      <p:sp>
        <p:nvSpPr>
          <p:cNvPr id="4" name="Tijdelijke aanduiding voor datum 3"/>
          <p:cNvSpPr>
            <a:spLocks noGrp="1"/>
          </p:cNvSpPr>
          <p:nvPr>
            <p:ph type="dt" sz="half" idx="10"/>
          </p:nvPr>
        </p:nvSpPr>
        <p:spPr>
          <a:xfrm>
            <a:off x="4427985" y="6453335"/>
            <a:ext cx="1609502" cy="404665"/>
          </a:xfrm>
        </p:spPr>
        <p:txBody>
          <a:bodyPr/>
          <a:lstStyle/>
          <a:p>
            <a:pPr algn="ctr"/>
            <a:fld id="{654FEEB1-1B71-410A-A12D-0B84ED15ADC3}" type="datetime3">
              <a:rPr lang="en-GB" smtClean="0"/>
              <a:pPr algn="ctr"/>
              <a:t>6 abril 2022</a:t>
            </a:fld>
            <a:endParaRPr lang="nl-NL" dirty="0"/>
          </a:p>
        </p:txBody>
      </p:sp>
      <p:sp>
        <p:nvSpPr>
          <p:cNvPr id="5" name="Tijdelijke aanduiding voor voettekst 4"/>
          <p:cNvSpPr>
            <a:spLocks noGrp="1"/>
          </p:cNvSpPr>
          <p:nvPr>
            <p:ph type="ftr" sz="quarter" idx="11"/>
          </p:nvPr>
        </p:nvSpPr>
        <p:spPr>
          <a:xfrm>
            <a:off x="2627784" y="6453336"/>
            <a:ext cx="1800200" cy="404664"/>
          </a:xfrm>
        </p:spPr>
        <p:txBody>
          <a:bodyPr/>
          <a:lstStyle/>
          <a:p>
            <a:pPr algn="ctr"/>
            <a:r>
              <a:rPr lang="nl-NL" dirty="0"/>
              <a:t>KA2 project </a:t>
            </a:r>
            <a:r>
              <a:rPr lang="nl-NL" dirty="0" err="1"/>
              <a:t>LOASA</a:t>
            </a:r>
            <a:endParaRPr lang="nl-NL" dirty="0"/>
          </a:p>
        </p:txBody>
      </p:sp>
      <p:sp>
        <p:nvSpPr>
          <p:cNvPr id="6" name="Tijdelijke aanduiding voor dianummer 5"/>
          <p:cNvSpPr>
            <a:spLocks noGrp="1"/>
          </p:cNvSpPr>
          <p:nvPr>
            <p:ph type="sldNum" sz="quarter" idx="12"/>
          </p:nvPr>
        </p:nvSpPr>
        <p:spPr>
          <a:xfrm>
            <a:off x="6037486" y="6453336"/>
            <a:ext cx="910778" cy="404664"/>
          </a:xfrm>
        </p:spPr>
        <p:txBody>
          <a:bodyPr/>
          <a:lstStyle/>
          <a:p>
            <a:pPr algn="ctr"/>
            <a:fld id="{E4CF7DCE-037D-EA46-95EA-FAE57EEEFD75}" type="slidenum">
              <a:rPr lang="nl-NL" smtClean="0"/>
              <a:pPr algn="ctr"/>
              <a:t>9</a:t>
            </a:fld>
            <a:endParaRPr lang="nl-NL" dirty="0"/>
          </a:p>
        </p:txBody>
      </p:sp>
      <p:sp>
        <p:nvSpPr>
          <p:cNvPr id="8" name="Tijdelijke aanduiding voor inhoud 2"/>
          <p:cNvSpPr txBox="1">
            <a:spLocks/>
          </p:cNvSpPr>
          <p:nvPr/>
        </p:nvSpPr>
        <p:spPr>
          <a:xfrm>
            <a:off x="611188" y="1600200"/>
            <a:ext cx="8075611" cy="4525963"/>
          </a:xfrm>
          <a:prstGeom prst="rect">
            <a:avLst/>
          </a:prstGeom>
        </p:spPr>
        <p:txBody>
          <a:bodyPr vert="horz" lIns="0" tIns="0" rIns="0" bIns="0" rtlCol="0">
            <a:noAutofit/>
          </a:bodyPr>
          <a:lstStyle>
            <a:lvl1pPr marL="0" indent="0" algn="l" defTabSz="457200" rtl="0" eaLnBrk="1" latinLnBrk="0" hangingPunct="1">
              <a:spcBef>
                <a:spcPct val="20000"/>
              </a:spcBef>
              <a:buFontTx/>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endParaRPr lang="nl-BE" dirty="0" smtClean="0"/>
          </a:p>
          <a:p>
            <a:pPr algn="just"/>
            <a:endParaRPr lang="nl-BE" dirty="0" smtClean="0"/>
          </a:p>
          <a:p>
            <a:pPr algn="just"/>
            <a:endParaRPr lang="nl-BE" dirty="0"/>
          </a:p>
        </p:txBody>
      </p:sp>
      <p:sp>
        <p:nvSpPr>
          <p:cNvPr id="9" name="8 CuadroTexto"/>
          <p:cNvSpPr txBox="1"/>
          <p:nvPr/>
        </p:nvSpPr>
        <p:spPr>
          <a:xfrm>
            <a:off x="571472" y="1714488"/>
            <a:ext cx="8215370" cy="461665"/>
          </a:xfrm>
          <a:prstGeom prst="rect">
            <a:avLst/>
          </a:prstGeom>
          <a:noFill/>
        </p:spPr>
        <p:txBody>
          <a:bodyPr wrap="square" rtlCol="0">
            <a:spAutoFit/>
          </a:bodyPr>
          <a:lstStyle/>
          <a:p>
            <a:pPr algn="just"/>
            <a:r>
              <a:rPr lang="es-ES_tradnl" sz="2400" dirty="0" err="1" smtClean="0"/>
              <a:t>Wellant</a:t>
            </a:r>
            <a:r>
              <a:rPr lang="es-ES_tradnl" sz="2400" dirty="0" smtClean="0"/>
              <a:t> </a:t>
            </a:r>
            <a:r>
              <a:rPr lang="es-ES_tradnl" sz="2400" dirty="0" err="1" smtClean="0"/>
              <a:t>College</a:t>
            </a:r>
            <a:r>
              <a:rPr lang="es-ES_tradnl" sz="2400" dirty="0" smtClean="0"/>
              <a:t>  de Holanda es el coordinador del proyecto</a:t>
            </a:r>
            <a:endParaRPr lang="es-ES" sz="2400" dirty="0"/>
          </a:p>
        </p:txBody>
      </p:sp>
      <p:sp>
        <p:nvSpPr>
          <p:cNvPr id="13" name="12 CuadroTexto"/>
          <p:cNvSpPr txBox="1"/>
          <p:nvPr/>
        </p:nvSpPr>
        <p:spPr>
          <a:xfrm>
            <a:off x="611188" y="2524353"/>
            <a:ext cx="8215370" cy="2677656"/>
          </a:xfrm>
          <a:prstGeom prst="rect">
            <a:avLst/>
          </a:prstGeom>
          <a:noFill/>
        </p:spPr>
        <p:txBody>
          <a:bodyPr wrap="square" rtlCol="0">
            <a:spAutoFit/>
          </a:bodyPr>
          <a:lstStyle/>
          <a:p>
            <a:pPr algn="just"/>
            <a:r>
              <a:rPr lang="es-ES_tradnl" sz="2400" dirty="0" smtClean="0"/>
              <a:t>El proyecto se desarrollará contando con profesionales del mundo de la enseñanza en FP y empresarios del sector verde de cuatro países europeos (Holanda, Finlandia, Dinamarca y España).</a:t>
            </a:r>
          </a:p>
          <a:p>
            <a:pPr algn="just"/>
            <a:endParaRPr lang="es-ES_tradnl" sz="2400" dirty="0" smtClean="0"/>
          </a:p>
          <a:p>
            <a:pPr algn="just"/>
            <a:r>
              <a:rPr lang="es-ES_tradnl" sz="2400" dirty="0" smtClean="0"/>
              <a:t>La duración del proyecto es de 24 meses desde septiembre 2016 hasta Agosto 2018</a:t>
            </a:r>
            <a:endParaRPr lang="es-ES" sz="24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Wellant algemeen">
  <a:themeElements>
    <a:clrScheme name="Wellant aangepast 2">
      <a:dk1>
        <a:srgbClr val="555F61"/>
      </a:dk1>
      <a:lt1>
        <a:srgbClr val="0091D1"/>
      </a:lt1>
      <a:dk2>
        <a:srgbClr val="166C29"/>
      </a:dk2>
      <a:lt2>
        <a:srgbClr val="FFFFFF"/>
      </a:lt2>
      <a:accent1>
        <a:srgbClr val="0092D2"/>
      </a:accent1>
      <a:accent2>
        <a:srgbClr val="00A4D8"/>
      </a:accent2>
      <a:accent3>
        <a:srgbClr val="72B532"/>
      </a:accent3>
      <a:accent4>
        <a:srgbClr val="A09D86"/>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9525" cap="flat" cmpd="sng">
          <a:solidFill>
            <a:srgbClr val="000B06">
              <a:alpha val="50000"/>
            </a:srgbClr>
          </a:solidFill>
          <a:prstDash val="dash"/>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D0B9E9A4C7264DBA69A3AA445EBB63" ma:contentTypeVersion="3" ma:contentTypeDescription="Een nieuw document maken." ma:contentTypeScope="" ma:versionID="865edd469b2cb4416593918c7e72a193">
  <xsd:schema xmlns:xsd="http://www.w3.org/2001/XMLSchema" xmlns:xs="http://www.w3.org/2001/XMLSchema" xmlns:p="http://schemas.microsoft.com/office/2006/metadata/properties" xmlns:ns1="http://schemas.microsoft.com/sharepoint/v3" xmlns:ns2="66836014-fbdf-40f0-af30-98bff70bb86f" xmlns:ns3="6122f826-5c89-4819-8e97-783148bf113c" targetNamespace="http://schemas.microsoft.com/office/2006/metadata/properties" ma:root="true" ma:fieldsID="2726ebb1a041e64b9d7d49f8bbd765df" ns1:_="" ns2:_="" ns3:_="">
    <xsd:import namespace="http://schemas.microsoft.com/sharepoint/v3"/>
    <xsd:import namespace="66836014-fbdf-40f0-af30-98bff70bb86f"/>
    <xsd:import namespace="6122f826-5c89-4819-8e97-783148bf113c"/>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3:Plek_x0020_op_x0020_het_x0020_dashboar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Begindatum van de planning" ma:description="" ma:hidden="true" ma:internalName="PublishingStartDate">
      <xsd:simpleType>
        <xsd:restriction base="dms:Unknown"/>
      </xsd:simpleType>
    </xsd:element>
    <xsd:element name="PublishingExpirationDate" ma:index="12" nillable="true" ma:displayName="Einddatum van de planning"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6836014-fbdf-40f0-af30-98bff70bb86f"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122f826-5c89-4819-8e97-783148bf113c" elementFormDefault="qualified">
    <xsd:import namespace="http://schemas.microsoft.com/office/2006/documentManagement/types"/>
    <xsd:import namespace="http://schemas.microsoft.com/office/infopath/2007/PartnerControls"/>
    <xsd:element name="Plek_x0020_op_x0020_het_x0020_dashboard" ma:index="13" nillable="true" ma:displayName="Plek op het dashboard" ma:default="niet direct tonen op het dashboard" ma:description="1 = bovenaan&#10;4 = onderaan" ma:format="RadioButtons" ma:internalName="Plek_x0020_op_x0020_het_x0020_dashboard">
      <xsd:simpleType>
        <xsd:restriction base="dms:Choice">
          <xsd:enumeration value="1"/>
          <xsd:enumeration value="2"/>
          <xsd:enumeration value="3"/>
          <xsd:enumeration value="4"/>
          <xsd:enumeration value="niet direct tonen op het dashboar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Plek_x0020_op_x0020_het_x0020_dashboard xmlns="6122f826-5c89-4819-8e97-783148bf113c">4</Plek_x0020_op_x0020_het_x0020_dashboard>
    <_dlc_DocId xmlns="66836014-fbdf-40f0-af30-98bff70bb86f">EYRXHP5V2P43-1108-9</_dlc_DocId>
    <_dlc_DocIdUrl xmlns="66836014-fbdf-40f0-af30-98bff70bb86f">
      <Url>https://intranet.wellant.nl/marketingcommunicatie/_layouts/DocIdRedir.aspx?ID=EYRXHP5V2P43-1108-9</Url>
      <Description>EYRXHP5V2P43-1108-9</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29F7765-DC75-422A-876B-D56CA60B43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836014-fbdf-40f0-af30-98bff70bb86f"/>
    <ds:schemaRef ds:uri="6122f826-5c89-4819-8e97-783148bf11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9D9E12-FA99-41F9-81ED-7ECCA99E609E}">
  <ds:schemaRefs>
    <ds:schemaRef ds:uri="http://schemas.microsoft.com/sharepoint/v3/contenttype/forms"/>
  </ds:schemaRefs>
</ds:datastoreItem>
</file>

<file path=customXml/itemProps3.xml><?xml version="1.0" encoding="utf-8"?>
<ds:datastoreItem xmlns:ds="http://schemas.openxmlformats.org/officeDocument/2006/customXml" ds:itemID="{E36ED8AA-D29A-4939-896B-FDE196F2769F}">
  <ds:schemaRefs>
    <ds:schemaRef ds:uri="66836014-fbdf-40f0-af30-98bff70bb86f"/>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6122f826-5c89-4819-8e97-783148bf113c"/>
    <ds:schemaRef ds:uri="http://schemas.microsoft.com/sharepoint/v3"/>
    <ds:schemaRef ds:uri="http://schemas.microsoft.com/office/2006/metadata/properties"/>
    <ds:schemaRef ds:uri="http://www.w3.org/XML/1998/namespace"/>
    <ds:schemaRef ds:uri="http://purl.org/dc/dcmitype/"/>
  </ds:schemaRefs>
</ds:datastoreItem>
</file>

<file path=customXml/itemProps4.xml><?xml version="1.0" encoding="utf-8"?>
<ds:datastoreItem xmlns:ds="http://schemas.openxmlformats.org/officeDocument/2006/customXml" ds:itemID="{A2262500-4704-47E1-AD0A-8BD4397B616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629</TotalTime>
  <Words>755</Words>
  <Application>Microsoft Macintosh PowerPoint</Application>
  <PresentationFormat>Presentación en pantalla (4:3)</PresentationFormat>
  <Paragraphs>133</Paragraphs>
  <Slides>16</Slides>
  <Notes>5</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Wellant algemeen</vt:lpstr>
      <vt:lpstr>Presentación de PowerPoint</vt:lpstr>
      <vt:lpstr>Objetivo</vt:lpstr>
      <vt:lpstr>¿Por qué?</vt:lpstr>
      <vt:lpstr>¿Cómo?</vt:lpstr>
      <vt:lpstr>La nueva agenda de habilidades y cualificaciones para el empleo en la EU</vt:lpstr>
      <vt:lpstr>Presentación de PowerPoint</vt:lpstr>
      <vt:lpstr>¿ A quíen va dirigido LOASA ?</vt:lpstr>
      <vt:lpstr>Beneficios de LOASA</vt:lpstr>
      <vt:lpstr>¿Cómo funciona LOASA?</vt:lpstr>
      <vt:lpstr>¿Qué actividades?</vt:lpstr>
      <vt:lpstr>¿Quienes son los participantes?</vt:lpstr>
      <vt:lpstr>¿Quienes son los participantes?</vt:lpstr>
      <vt:lpstr>¿Quienes son los participantes?</vt:lpstr>
      <vt:lpstr>¿Quienes son los participantes?</vt:lpstr>
      <vt:lpstr> FIN </vt:lpstr>
      <vt:lpstr>Impact</vt:lpstr>
    </vt:vector>
  </TitlesOfParts>
  <Company>Wellantcollege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format LOASA project</dc:title>
  <dc:creator>jeronimusj</dc:creator>
  <cp:keywords>LOASA</cp:keywords>
  <cp:lastModifiedBy>Pepi moral</cp:lastModifiedBy>
  <cp:revision>93</cp:revision>
  <dcterms:created xsi:type="dcterms:W3CDTF">2012-07-06T12:33:47Z</dcterms:created>
  <dcterms:modified xsi:type="dcterms:W3CDTF">2022-04-06T09:36:56Z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0x0101007AD0B9E9A4C7264DBA69A3AA445EBB63</vt:lpwstr>
  </property>
  <property fmtid="{D5CDD505-2E9C-101B-9397-08002B2CF9AE}" pid="3" name="_dlc_DocIdItemGuid">
    <vt:lpwstr>7e61e698-2c80-4395-968a-6a2f92d302a8</vt:lpwstr>
  </property>
</Properties>
</file>